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55" r:id="rId1"/>
  </p:sldMasterIdLst>
  <p:notesMasterIdLst>
    <p:notesMasterId r:id="rId15"/>
  </p:notesMasterIdLst>
  <p:sldIdLst>
    <p:sldId id="256" r:id="rId2"/>
    <p:sldId id="264" r:id="rId3"/>
    <p:sldId id="269" r:id="rId4"/>
    <p:sldId id="262" r:id="rId5"/>
    <p:sldId id="260" r:id="rId6"/>
    <p:sldId id="270" r:id="rId7"/>
    <p:sldId id="265" r:id="rId8"/>
    <p:sldId id="261" r:id="rId9"/>
    <p:sldId id="258" r:id="rId10"/>
    <p:sldId id="263" r:id="rId11"/>
    <p:sldId id="271"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snapToObjects="1">
      <p:cViewPr varScale="1">
        <p:scale>
          <a:sx n="106" d="100"/>
          <a:sy n="106" d="100"/>
        </p:scale>
        <p:origin x="7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902CD-5310-E54E-A94F-30A5E8AB70DD}" type="datetimeFigureOut">
              <a:rPr lang="en-US" smtClean="0"/>
              <a:t>11/25/20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601BB-967A-AE44-80A4-0ECED4CFD3A2}" type="slidenum">
              <a:rPr lang="en-US" smtClean="0"/>
              <a:t>‹#›</a:t>
            </a:fld>
            <a:endParaRPr lang="en-US"/>
          </a:p>
        </p:txBody>
      </p:sp>
    </p:spTree>
    <p:extLst>
      <p:ext uri="{BB962C8B-B14F-4D97-AF65-F5344CB8AC3E}">
        <p14:creationId xmlns:p14="http://schemas.microsoft.com/office/powerpoint/2010/main" val="499614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601BB-967A-AE44-80A4-0ECED4CFD3A2}" type="slidenum">
              <a:rPr lang="en-US" smtClean="0"/>
              <a:t>12</a:t>
            </a:fld>
            <a:endParaRPr lang="en-US"/>
          </a:p>
        </p:txBody>
      </p:sp>
    </p:spTree>
    <p:extLst>
      <p:ext uri="{BB962C8B-B14F-4D97-AF65-F5344CB8AC3E}">
        <p14:creationId xmlns:p14="http://schemas.microsoft.com/office/powerpoint/2010/main" val="36031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1621981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91799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24924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51999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703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805327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697164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3613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69999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D5B85-A421-EC41-85C7-98BA9F02826A}" type="datetimeFigureOut">
              <a:rPr lang="en-US" smtClean="0"/>
              <a:t>11/25/20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77354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CD5B85-A421-EC41-85C7-98BA9F02826A}" type="datetimeFigureOut">
              <a:rPr lang="en-US" smtClean="0"/>
              <a:t>11/25/20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87155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CD5B85-A421-EC41-85C7-98BA9F02826A}" type="datetimeFigureOut">
              <a:rPr lang="en-US" smtClean="0"/>
              <a:t>11/25/20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30469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CD5B85-A421-EC41-85C7-98BA9F02826A}" type="datetimeFigureOut">
              <a:rPr lang="en-US" smtClean="0"/>
              <a:t>11/25/20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140119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D5B85-A421-EC41-85C7-98BA9F02826A}" type="datetimeFigureOut">
              <a:rPr lang="en-US" smtClean="0"/>
              <a:t>11/25/20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5783558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D5B85-A421-EC41-85C7-98BA9F02826A}" type="datetimeFigureOut">
              <a:rPr lang="en-US" smtClean="0"/>
              <a:t>11/25/20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9159190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D5B85-A421-EC41-85C7-98BA9F02826A}" type="datetimeFigureOut">
              <a:rPr lang="en-US" smtClean="0"/>
              <a:t>11/25/20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04721E-C5A6-FE47-A25D-C3B13BF3BB68}" type="slidenum">
              <a:rPr lang="en-US" smtClean="0"/>
              <a:t>‹#›</a:t>
            </a:fld>
            <a:endParaRPr lang="en-US"/>
          </a:p>
        </p:txBody>
      </p:sp>
    </p:spTree>
    <p:extLst>
      <p:ext uri="{BB962C8B-B14F-4D97-AF65-F5344CB8AC3E}">
        <p14:creationId xmlns:p14="http://schemas.microsoft.com/office/powerpoint/2010/main" val="6892630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CD5B85-A421-EC41-85C7-98BA9F02826A}" type="datetimeFigureOut">
              <a:rPr lang="en-US" smtClean="0"/>
              <a:t>11/25/20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04721E-C5A6-FE47-A25D-C3B13BF3BB68}" type="slidenum">
              <a:rPr lang="en-US" smtClean="0"/>
              <a:t>‹#›</a:t>
            </a:fld>
            <a:endParaRPr lang="en-US"/>
          </a:p>
        </p:txBody>
      </p:sp>
    </p:spTree>
    <p:extLst>
      <p:ext uri="{BB962C8B-B14F-4D97-AF65-F5344CB8AC3E}">
        <p14:creationId xmlns:p14="http://schemas.microsoft.com/office/powerpoint/2010/main" val="1224008333"/>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 id="2147485167" r:id="rId12"/>
    <p:sldLayoutId id="2147485168" r:id="rId13"/>
    <p:sldLayoutId id="2147485169" r:id="rId14"/>
    <p:sldLayoutId id="2147485170" r:id="rId15"/>
    <p:sldLayoutId id="214748517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68838" y="50141"/>
            <a:ext cx="5354052" cy="2927923"/>
          </a:xfrm>
          <a:prstGeom prst="rect">
            <a:avLst/>
          </a:prstGeom>
        </p:spPr>
      </p:pic>
      <p:sp>
        <p:nvSpPr>
          <p:cNvPr id="4" name="TextBox 3"/>
          <p:cNvSpPr txBox="1"/>
          <p:nvPr/>
        </p:nvSpPr>
        <p:spPr>
          <a:xfrm>
            <a:off x="1441076" y="4875623"/>
            <a:ext cx="8646459" cy="1938992"/>
          </a:xfrm>
          <a:prstGeom prst="rect">
            <a:avLst/>
          </a:prstGeom>
          <a:noFill/>
        </p:spPr>
        <p:txBody>
          <a:bodyPr wrap="square" rtlCol="0">
            <a:spAutoFit/>
          </a:bodyPr>
          <a:lstStyle/>
          <a:p>
            <a:r>
              <a:rPr lang="en-US" sz="2400" b="1" dirty="0" err="1" smtClean="0">
                <a:ea typeface="Calibri" charset="0"/>
                <a:cs typeface="Calibri" charset="0"/>
              </a:rPr>
              <a:t>Ebikaboere</a:t>
            </a:r>
            <a:r>
              <a:rPr lang="en-US" sz="2400" b="1" dirty="0" smtClean="0">
                <a:ea typeface="Calibri" charset="0"/>
                <a:cs typeface="Calibri" charset="0"/>
              </a:rPr>
              <a:t> Seimodei, FITPN</a:t>
            </a:r>
          </a:p>
          <a:p>
            <a:r>
              <a:rPr lang="en-US" sz="2400" dirty="0" smtClean="0">
                <a:ea typeface="Calibri" charset="0"/>
                <a:cs typeface="Calibri" charset="0"/>
              </a:rPr>
              <a:t>Technical Adviser on Hospitality and Tourism to the Executive Governor of </a:t>
            </a:r>
            <a:r>
              <a:rPr lang="en-US" sz="2400" dirty="0" err="1" smtClean="0">
                <a:ea typeface="Calibri" charset="0"/>
                <a:cs typeface="Calibri" charset="0"/>
              </a:rPr>
              <a:t>Bayelsa</a:t>
            </a:r>
            <a:r>
              <a:rPr lang="en-US" sz="2400" dirty="0" smtClean="0">
                <a:ea typeface="Calibri" charset="0"/>
                <a:cs typeface="Calibri" charset="0"/>
              </a:rPr>
              <a:t> State </a:t>
            </a:r>
            <a:endParaRPr lang="en-US" sz="2400" dirty="0" smtClean="0">
              <a:ea typeface="Calibri" charset="0"/>
              <a:cs typeface="Calibri" charset="0"/>
            </a:endParaRPr>
          </a:p>
          <a:p>
            <a:endParaRPr lang="en-US" sz="2400" dirty="0">
              <a:ea typeface="Calibri" charset="0"/>
              <a:cs typeface="Calibri" charset="0"/>
            </a:endParaRPr>
          </a:p>
          <a:p>
            <a:r>
              <a:rPr lang="en-US" sz="2400" dirty="0" smtClean="0">
                <a:ea typeface="Calibri" charset="0"/>
                <a:cs typeface="Calibri" charset="0"/>
              </a:rPr>
              <a:t>26</a:t>
            </a:r>
            <a:r>
              <a:rPr lang="en-US" sz="2400" baseline="30000" dirty="0" smtClean="0">
                <a:ea typeface="Calibri" charset="0"/>
                <a:cs typeface="Calibri" charset="0"/>
              </a:rPr>
              <a:t>th</a:t>
            </a:r>
            <a:r>
              <a:rPr lang="en-US" sz="2400" dirty="0" smtClean="0">
                <a:ea typeface="Calibri" charset="0"/>
                <a:cs typeface="Calibri" charset="0"/>
              </a:rPr>
              <a:t> November, 2020</a:t>
            </a:r>
            <a:endParaRPr lang="en-US" sz="2400" dirty="0">
              <a:ea typeface="Calibri" charset="0"/>
              <a:cs typeface="Calibri" charset="0"/>
            </a:endParaRPr>
          </a:p>
        </p:txBody>
      </p:sp>
      <p:sp>
        <p:nvSpPr>
          <p:cNvPr id="3" name="Subtitle 2"/>
          <p:cNvSpPr>
            <a:spLocks noGrp="1"/>
          </p:cNvSpPr>
          <p:nvPr>
            <p:ph type="subTitle" idx="1"/>
          </p:nvPr>
        </p:nvSpPr>
        <p:spPr>
          <a:xfrm>
            <a:off x="936812" y="2978064"/>
            <a:ext cx="9807388" cy="1559859"/>
          </a:xfrm>
        </p:spPr>
        <p:txBody>
          <a:bodyPr>
            <a:normAutofit/>
          </a:bodyPr>
          <a:lstStyle/>
          <a:p>
            <a:pPr algn="ctr"/>
            <a:r>
              <a:rPr lang="en-US" sz="2800" dirty="0" smtClean="0">
                <a:ea typeface="Calibri" charset="0"/>
                <a:cs typeface="Calibri" charset="0"/>
              </a:rPr>
              <a:t>Theme: From Pandemic To Prosperity for Posterity</a:t>
            </a:r>
          </a:p>
          <a:p>
            <a:pPr algn="ctr"/>
            <a:r>
              <a:rPr lang="en-US" sz="2800" dirty="0" smtClean="0">
                <a:ea typeface="Calibri" charset="0"/>
                <a:cs typeface="Calibri" charset="0"/>
              </a:rPr>
              <a:t>Topic: Strategies To Building Back The Hospitality Sector</a:t>
            </a:r>
            <a:endParaRPr lang="en-US" sz="2800" dirty="0">
              <a:ea typeface="Calibri" charset="0"/>
              <a:cs typeface="Calibri" charset="0"/>
            </a:endParaRPr>
          </a:p>
        </p:txBody>
      </p:sp>
    </p:spTree>
    <p:extLst>
      <p:ext uri="{BB962C8B-B14F-4D97-AF65-F5344CB8AC3E}">
        <p14:creationId xmlns:p14="http://schemas.microsoft.com/office/powerpoint/2010/main" val="1171591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78036"/>
            <a:ext cx="8596668" cy="894356"/>
          </a:xfrm>
        </p:spPr>
        <p:txBody>
          <a:bodyPr/>
          <a:lstStyle/>
          <a:p>
            <a:r>
              <a:rPr lang="en-US" dirty="0" smtClean="0"/>
              <a:t>Food &amp; Beverage Strategies</a:t>
            </a:r>
            <a:endParaRPr lang="en-US" dirty="0"/>
          </a:p>
        </p:txBody>
      </p:sp>
      <p:sp>
        <p:nvSpPr>
          <p:cNvPr id="3" name="Content Placeholder 2"/>
          <p:cNvSpPr>
            <a:spLocks noGrp="1"/>
          </p:cNvSpPr>
          <p:nvPr>
            <p:ph idx="1"/>
          </p:nvPr>
        </p:nvSpPr>
        <p:spPr>
          <a:xfrm>
            <a:off x="713425" y="1907920"/>
            <a:ext cx="10247341" cy="4589140"/>
          </a:xfrm>
        </p:spPr>
        <p:txBody>
          <a:bodyPr>
            <a:noAutofit/>
          </a:bodyPr>
          <a:lstStyle/>
          <a:p>
            <a:pPr marL="0" indent="0">
              <a:buNone/>
            </a:pPr>
            <a:endParaRPr lang="en-US" sz="2000" b="1" dirty="0" smtClean="0"/>
          </a:p>
          <a:p>
            <a:pPr marL="0" indent="0">
              <a:buNone/>
            </a:pPr>
            <a:r>
              <a:rPr lang="en-US" sz="2000" b="1" dirty="0" smtClean="0"/>
              <a:t>	Food </a:t>
            </a:r>
            <a:r>
              <a:rPr lang="en-US" sz="2000" b="1" dirty="0"/>
              <a:t>&amp; </a:t>
            </a:r>
            <a:r>
              <a:rPr lang="en-US" sz="2000" b="1" dirty="0" smtClean="0"/>
              <a:t>Beverage is a major revenue generating department in the </a:t>
            </a:r>
            <a:r>
              <a:rPr lang="en-US" sz="2000" b="1" dirty="0" smtClean="0"/>
              <a:t>	hospitality </a:t>
            </a:r>
            <a:r>
              <a:rPr lang="en-US" sz="2000" b="1" dirty="0" smtClean="0"/>
              <a:t>industries.  In some cases it generates more revenue than </a:t>
            </a:r>
            <a:r>
              <a:rPr lang="en-US" sz="2000" b="1" dirty="0" smtClean="0"/>
              <a:t>rooms</a:t>
            </a:r>
            <a:endParaRPr lang="en-US" sz="2000" b="1" dirty="0"/>
          </a:p>
          <a:p>
            <a:r>
              <a:rPr lang="en-US" dirty="0" smtClean="0"/>
              <a:t> The </a:t>
            </a:r>
            <a:r>
              <a:rPr lang="en-US" dirty="0"/>
              <a:t>food &amp; </a:t>
            </a:r>
            <a:r>
              <a:rPr lang="en-US" dirty="0" smtClean="0"/>
              <a:t>Beverage </a:t>
            </a:r>
            <a:r>
              <a:rPr lang="en-US" dirty="0"/>
              <a:t>(F&amp;B) department relies heavily on two aspects: close contact </a:t>
            </a:r>
            <a:r>
              <a:rPr lang="en-US" dirty="0" smtClean="0"/>
              <a:t>	with </a:t>
            </a:r>
            <a:r>
              <a:rPr lang="en-US" dirty="0"/>
              <a:t>guests and providing memorable experiences. While COVID is making this more </a:t>
            </a:r>
            <a:r>
              <a:rPr lang="en-US" dirty="0" smtClean="0"/>
              <a:t>	difficult</a:t>
            </a:r>
            <a:r>
              <a:rPr lang="en-US" dirty="0"/>
              <a:t>, there are creative ways to delight your guests and ensure revenue flows in </a:t>
            </a:r>
            <a:r>
              <a:rPr lang="en-US" dirty="0" smtClean="0"/>
              <a:t>	via </a:t>
            </a:r>
            <a:r>
              <a:rPr lang="en-US" dirty="0"/>
              <a:t>your F&amp;B </a:t>
            </a:r>
            <a:r>
              <a:rPr lang="en-US" dirty="0" smtClean="0"/>
              <a:t>outlets</a:t>
            </a:r>
            <a:r>
              <a:rPr lang="en-US" dirty="0" smtClean="0"/>
              <a:t>.</a:t>
            </a:r>
          </a:p>
          <a:p>
            <a:endParaRPr lang="en-US" dirty="0"/>
          </a:p>
          <a:p>
            <a:pPr marL="0" indent="0">
              <a:buNone/>
            </a:pPr>
            <a:r>
              <a:rPr lang="en-US" sz="1600" b="1" dirty="0" smtClean="0"/>
              <a:t>	</a:t>
            </a:r>
            <a:r>
              <a:rPr lang="en-US" sz="2000" b="1" dirty="0" smtClean="0"/>
              <a:t>Implement </a:t>
            </a:r>
            <a:r>
              <a:rPr lang="en-US" sz="2000" b="1" dirty="0" smtClean="0"/>
              <a:t>new</a:t>
            </a:r>
            <a:r>
              <a:rPr lang="en-US" sz="2000" b="1" dirty="0"/>
              <a:t> </a:t>
            </a:r>
            <a:r>
              <a:rPr lang="en-US" sz="2000" b="1" dirty="0" smtClean="0"/>
              <a:t>standard </a:t>
            </a:r>
            <a:r>
              <a:rPr lang="en-US" sz="2000" b="1" dirty="0"/>
              <a:t>operating </a:t>
            </a:r>
            <a:r>
              <a:rPr lang="en-US" sz="2000" b="1" dirty="0" smtClean="0"/>
              <a:t>procedures (SOPs</a:t>
            </a:r>
            <a:r>
              <a:rPr lang="en-US" sz="2000" b="1" dirty="0"/>
              <a:t>)</a:t>
            </a:r>
            <a:r>
              <a:rPr lang="en-US" sz="2000" dirty="0" smtClean="0"/>
              <a:t> </a:t>
            </a:r>
            <a:r>
              <a:rPr lang="en-US" dirty="0"/>
              <a:t>that follow local rules </a:t>
            </a:r>
            <a:r>
              <a:rPr lang="en-US" dirty="0" smtClean="0"/>
              <a:t>	and </a:t>
            </a:r>
            <a:r>
              <a:rPr lang="en-US" dirty="0"/>
              <a:t>keep </a:t>
            </a:r>
            <a:r>
              <a:rPr lang="en-US" dirty="0" smtClean="0"/>
              <a:t>your </a:t>
            </a:r>
            <a:r>
              <a:rPr lang="en-US" dirty="0"/>
              <a:t>staff and guests safe. </a:t>
            </a:r>
            <a:r>
              <a:rPr lang="en-US" dirty="0" smtClean="0"/>
              <a:t> </a:t>
            </a:r>
            <a:endParaRPr lang="en-US" dirty="0" smtClean="0"/>
          </a:p>
          <a:p>
            <a:r>
              <a:rPr lang="en-US" dirty="0" smtClean="0"/>
              <a:t>  Implement </a:t>
            </a:r>
            <a:r>
              <a:rPr lang="en-US" dirty="0" smtClean="0"/>
              <a:t>the new guidelines and ensure it will not excessively </a:t>
            </a:r>
            <a:r>
              <a:rPr lang="en-US" dirty="0"/>
              <a:t>disrupt your service </a:t>
            </a:r>
            <a:r>
              <a:rPr lang="en-US" dirty="0" smtClean="0"/>
              <a:t>  	or the </a:t>
            </a:r>
            <a:r>
              <a:rPr lang="en-US" dirty="0"/>
              <a:t>guest experience. </a:t>
            </a:r>
            <a:r>
              <a:rPr lang="en-US" dirty="0" smtClean="0"/>
              <a:t> Communicate </a:t>
            </a:r>
            <a:r>
              <a:rPr lang="en-US" dirty="0"/>
              <a:t>the measures taken to your </a:t>
            </a:r>
            <a:r>
              <a:rPr lang="en-US" dirty="0" smtClean="0"/>
              <a:t>guests</a:t>
            </a:r>
            <a:r>
              <a:rPr lang="en-US" sz="1400" dirty="0" smtClean="0"/>
              <a:t>.</a:t>
            </a:r>
            <a:endParaRPr lang="en-US" sz="1400" dirty="0"/>
          </a:p>
        </p:txBody>
      </p:sp>
      <p:pic>
        <p:nvPicPr>
          <p:cNvPr id="5" name="Picture 4"/>
          <p:cNvPicPr>
            <a:picLocks noChangeAspect="1"/>
          </p:cNvPicPr>
          <p:nvPr/>
        </p:nvPicPr>
        <p:blipFill>
          <a:blip r:embed="rId2"/>
          <a:stretch>
            <a:fillRect/>
          </a:stretch>
        </p:blipFill>
        <p:spPr>
          <a:xfrm>
            <a:off x="7158789" y="36096"/>
            <a:ext cx="4716379" cy="2322095"/>
          </a:xfrm>
          <a:prstGeom prst="rect">
            <a:avLst/>
          </a:prstGeom>
        </p:spPr>
      </p:pic>
    </p:spTree>
    <p:extLst>
      <p:ext uri="{BB962C8B-B14F-4D97-AF65-F5344CB8AC3E}">
        <p14:creationId xmlns:p14="http://schemas.microsoft.com/office/powerpoint/2010/main" val="340053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88480"/>
            <a:ext cx="8596668" cy="894356"/>
          </a:xfrm>
        </p:spPr>
        <p:txBody>
          <a:bodyPr/>
          <a:lstStyle/>
          <a:p>
            <a:r>
              <a:rPr lang="en-US" dirty="0" smtClean="0"/>
              <a:t>Food &amp; Beverage </a:t>
            </a:r>
            <a:r>
              <a:rPr lang="en-US" dirty="0" smtClean="0"/>
              <a:t>Strategies Cont’d</a:t>
            </a:r>
            <a:endParaRPr lang="en-US" dirty="0"/>
          </a:p>
        </p:txBody>
      </p:sp>
      <p:sp>
        <p:nvSpPr>
          <p:cNvPr id="3" name="Content Placeholder 2"/>
          <p:cNvSpPr>
            <a:spLocks noGrp="1"/>
          </p:cNvSpPr>
          <p:nvPr>
            <p:ph idx="1"/>
          </p:nvPr>
        </p:nvSpPr>
        <p:spPr>
          <a:xfrm>
            <a:off x="677332" y="957401"/>
            <a:ext cx="10632351" cy="5190722"/>
          </a:xfrm>
        </p:spPr>
        <p:txBody>
          <a:bodyPr>
            <a:noAutofit/>
          </a:bodyPr>
          <a:lstStyle/>
          <a:p>
            <a:pPr marL="0" indent="0">
              <a:buNone/>
            </a:pPr>
            <a:r>
              <a:rPr lang="en-US" sz="1600" b="1" dirty="0" smtClean="0"/>
              <a:t>	</a:t>
            </a:r>
            <a:r>
              <a:rPr lang="en-US" sz="2000" b="1" dirty="0" err="1" smtClean="0"/>
              <a:t>Analyse</a:t>
            </a:r>
            <a:r>
              <a:rPr lang="en-US" sz="2000" b="1" dirty="0" smtClean="0"/>
              <a:t> </a:t>
            </a:r>
            <a:r>
              <a:rPr lang="en-US" sz="2000" b="1" dirty="0"/>
              <a:t>your costs and </a:t>
            </a:r>
            <a:r>
              <a:rPr lang="en-US" sz="2000" b="1" dirty="0" smtClean="0"/>
              <a:t>revenue</a:t>
            </a:r>
            <a:endParaRPr lang="en-US" sz="1600" dirty="0" smtClean="0"/>
          </a:p>
          <a:p>
            <a:r>
              <a:rPr lang="en-US" sz="1600" dirty="0" smtClean="0"/>
              <a:t>	</a:t>
            </a:r>
            <a:r>
              <a:rPr lang="en-US" dirty="0" smtClean="0"/>
              <a:t>The </a:t>
            </a:r>
            <a:r>
              <a:rPr lang="en-US" dirty="0" smtClean="0"/>
              <a:t>new </a:t>
            </a:r>
            <a:r>
              <a:rPr lang="en-US" dirty="0"/>
              <a:t>hygiene measures and capacity restrictions have a strong impact on your </a:t>
            </a:r>
            <a:r>
              <a:rPr lang="en-US" dirty="0" smtClean="0"/>
              <a:t>	</a:t>
            </a:r>
            <a:r>
              <a:rPr lang="en-US" dirty="0" smtClean="0"/>
              <a:t>operational </a:t>
            </a:r>
            <a:r>
              <a:rPr lang="en-US" dirty="0"/>
              <a:t>costs and your ability to generate </a:t>
            </a:r>
            <a:r>
              <a:rPr lang="en-US" dirty="0" smtClean="0"/>
              <a:t>revenue</a:t>
            </a:r>
          </a:p>
          <a:p>
            <a:r>
              <a:rPr lang="en-US" dirty="0"/>
              <a:t>	</a:t>
            </a:r>
            <a:r>
              <a:rPr lang="en-US" dirty="0" smtClean="0"/>
              <a:t>Examine </a:t>
            </a:r>
            <a:r>
              <a:rPr lang="en-US" dirty="0"/>
              <a:t>how much it costs to run your </a:t>
            </a:r>
            <a:r>
              <a:rPr lang="en-US" dirty="0" smtClean="0"/>
              <a:t>outlets</a:t>
            </a:r>
          </a:p>
          <a:p>
            <a:r>
              <a:rPr lang="en-US" dirty="0"/>
              <a:t>	</a:t>
            </a:r>
            <a:r>
              <a:rPr lang="en-US" dirty="0" smtClean="0"/>
              <a:t>Examine </a:t>
            </a:r>
            <a:r>
              <a:rPr lang="en-US" dirty="0" smtClean="0"/>
              <a:t>how </a:t>
            </a:r>
            <a:r>
              <a:rPr lang="en-US" dirty="0"/>
              <a:t>your target market may have </a:t>
            </a:r>
            <a:r>
              <a:rPr lang="en-US" dirty="0" smtClean="0"/>
              <a:t>changed and adapt to focus on that </a:t>
            </a:r>
            <a:r>
              <a:rPr lang="en-US" dirty="0" smtClean="0"/>
              <a:t>	segment</a:t>
            </a:r>
            <a:endParaRPr lang="en-US" dirty="0" smtClean="0"/>
          </a:p>
          <a:p>
            <a:r>
              <a:rPr lang="en-US" dirty="0"/>
              <a:t>	</a:t>
            </a:r>
            <a:r>
              <a:rPr lang="en-US" dirty="0" smtClean="0"/>
              <a:t>How </a:t>
            </a:r>
            <a:r>
              <a:rPr lang="en-US" dirty="0"/>
              <a:t>many covers you need to break even and where you can work more efficiently to </a:t>
            </a:r>
            <a:r>
              <a:rPr lang="en-US" dirty="0" smtClean="0"/>
              <a:t>	</a:t>
            </a:r>
            <a:r>
              <a:rPr lang="en-US" dirty="0" smtClean="0"/>
              <a:t>save costs</a:t>
            </a:r>
            <a:endParaRPr lang="en-US" b="1" dirty="0" smtClean="0"/>
          </a:p>
          <a:p>
            <a:endParaRPr lang="en-US" b="1" dirty="0" smtClean="0"/>
          </a:p>
          <a:p>
            <a:pPr marL="0" indent="0">
              <a:buNone/>
            </a:pPr>
            <a:r>
              <a:rPr lang="en-US" b="1" dirty="0"/>
              <a:t>	</a:t>
            </a:r>
            <a:r>
              <a:rPr lang="en-US" b="1" dirty="0" smtClean="0"/>
              <a:t>Revamp </a:t>
            </a:r>
            <a:r>
              <a:rPr lang="en-US" b="1" dirty="0"/>
              <a:t>your marketing strategy</a:t>
            </a:r>
            <a:r>
              <a:rPr lang="en-US" dirty="0"/>
              <a:t>. </a:t>
            </a:r>
          </a:p>
          <a:p>
            <a:r>
              <a:rPr lang="en-US" dirty="0"/>
              <a:t>	Update your website and your social media channels to include your </a:t>
            </a:r>
            <a:r>
              <a:rPr lang="en-US" dirty="0" smtClean="0"/>
              <a:t>hygiene measures </a:t>
            </a:r>
            <a:endParaRPr lang="en-US" dirty="0"/>
          </a:p>
          <a:p>
            <a:r>
              <a:rPr lang="en-US" dirty="0"/>
              <a:t>	Create content targeted at a local audience and begin testing which type </a:t>
            </a:r>
            <a:r>
              <a:rPr lang="en-US" dirty="0" smtClean="0"/>
              <a:t>of </a:t>
            </a:r>
            <a:r>
              <a:rPr lang="en-US" dirty="0"/>
              <a:t>content </a:t>
            </a:r>
            <a:r>
              <a:rPr lang="en-US" dirty="0" smtClean="0"/>
              <a:t>	engages </a:t>
            </a:r>
            <a:r>
              <a:rPr lang="en-US" dirty="0"/>
              <a:t>them </a:t>
            </a:r>
            <a:r>
              <a:rPr lang="en-US" dirty="0" smtClean="0"/>
              <a:t>most </a:t>
            </a:r>
            <a:endParaRPr lang="en-US" dirty="0"/>
          </a:p>
          <a:p>
            <a:r>
              <a:rPr lang="en-US" dirty="0"/>
              <a:t>	Use your online presence to advertise deals and promotions that will get new 	guests </a:t>
            </a:r>
            <a:r>
              <a:rPr lang="en-US" dirty="0" smtClean="0"/>
              <a:t>	through </a:t>
            </a:r>
            <a:r>
              <a:rPr lang="en-US" dirty="0"/>
              <a:t>the </a:t>
            </a:r>
            <a:r>
              <a:rPr lang="en-US" dirty="0" smtClean="0"/>
              <a:t>door</a:t>
            </a:r>
            <a:endParaRPr lang="en-US" dirty="0"/>
          </a:p>
          <a:p>
            <a:endParaRPr lang="en-US" dirty="0"/>
          </a:p>
        </p:txBody>
      </p:sp>
    </p:spTree>
    <p:extLst>
      <p:ext uri="{BB962C8B-B14F-4D97-AF65-F5344CB8AC3E}">
        <p14:creationId xmlns:p14="http://schemas.microsoft.com/office/powerpoint/2010/main" val="1100858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&amp; Beverage Strategies Cont’d</a:t>
            </a:r>
            <a:endParaRPr lang="en-US" dirty="0"/>
          </a:p>
        </p:txBody>
      </p:sp>
      <p:sp>
        <p:nvSpPr>
          <p:cNvPr id="3" name="Content Placeholder 2"/>
          <p:cNvSpPr>
            <a:spLocks noGrp="1"/>
          </p:cNvSpPr>
          <p:nvPr>
            <p:ph idx="1"/>
          </p:nvPr>
        </p:nvSpPr>
        <p:spPr>
          <a:xfrm>
            <a:off x="677334" y="1378528"/>
            <a:ext cx="8596668" cy="4613192"/>
          </a:xfrm>
        </p:spPr>
        <p:txBody>
          <a:bodyPr>
            <a:normAutofit/>
          </a:bodyPr>
          <a:lstStyle/>
          <a:p>
            <a:pPr marL="0" indent="0">
              <a:buNone/>
            </a:pPr>
            <a:r>
              <a:rPr lang="en-US" b="1" dirty="0" smtClean="0"/>
              <a:t>	</a:t>
            </a:r>
            <a:r>
              <a:rPr lang="en-US" sz="2000" b="1" dirty="0" smtClean="0"/>
              <a:t>Boost </a:t>
            </a:r>
            <a:r>
              <a:rPr lang="en-US" sz="2000" b="1" dirty="0"/>
              <a:t>your F&amp;B </a:t>
            </a:r>
            <a:r>
              <a:rPr lang="en-US" sz="2000" b="1" dirty="0" smtClean="0"/>
              <a:t>sales</a:t>
            </a:r>
            <a:endParaRPr lang="en-US" sz="2000" dirty="0" smtClean="0"/>
          </a:p>
          <a:p>
            <a:r>
              <a:rPr lang="en-US" sz="1600" dirty="0" smtClean="0"/>
              <a:t> </a:t>
            </a:r>
            <a:r>
              <a:rPr lang="en-US" dirty="0" smtClean="0"/>
              <a:t>Consider </a:t>
            </a:r>
            <a:r>
              <a:rPr lang="en-US" dirty="0"/>
              <a:t>new ways of generating more sales. </a:t>
            </a:r>
            <a:endParaRPr lang="en-US" dirty="0" smtClean="0"/>
          </a:p>
          <a:p>
            <a:r>
              <a:rPr lang="en-US" dirty="0"/>
              <a:t> </a:t>
            </a:r>
            <a:r>
              <a:rPr lang="en-US" dirty="0" smtClean="0"/>
              <a:t> </a:t>
            </a:r>
            <a:r>
              <a:rPr lang="en-US" dirty="0" smtClean="0"/>
              <a:t>Partner </a:t>
            </a:r>
            <a:r>
              <a:rPr lang="en-US" dirty="0"/>
              <a:t>with local delivery services or allow guests to pick meals </a:t>
            </a:r>
            <a:r>
              <a:rPr lang="en-US" dirty="0" smtClean="0"/>
              <a:t>up </a:t>
            </a:r>
            <a:endParaRPr lang="en-US" dirty="0" smtClean="0"/>
          </a:p>
          <a:p>
            <a:r>
              <a:rPr lang="en-US" dirty="0"/>
              <a:t>	</a:t>
            </a:r>
            <a:r>
              <a:rPr lang="en-US" dirty="0" smtClean="0"/>
              <a:t>Regularly </a:t>
            </a:r>
            <a:r>
              <a:rPr lang="en-US" dirty="0"/>
              <a:t>update your menu to include seasonal specials so local </a:t>
            </a:r>
            <a:r>
              <a:rPr lang="en-US" dirty="0" smtClean="0"/>
              <a:t>	guests </a:t>
            </a:r>
            <a:r>
              <a:rPr lang="en-US" dirty="0" smtClean="0"/>
              <a:t>have 	more </a:t>
            </a:r>
            <a:r>
              <a:rPr lang="en-US" dirty="0" smtClean="0"/>
              <a:t>reasons </a:t>
            </a:r>
            <a:r>
              <a:rPr lang="en-US" dirty="0"/>
              <a:t>to come back and train your team on </a:t>
            </a:r>
            <a:r>
              <a:rPr lang="en-US" dirty="0" smtClean="0"/>
              <a:t>	upselling </a:t>
            </a:r>
            <a:r>
              <a:rPr lang="en-US" dirty="0" smtClean="0"/>
              <a:t>to increase </a:t>
            </a:r>
            <a:r>
              <a:rPr lang="en-US" dirty="0" smtClean="0"/>
              <a:t>	your average check</a:t>
            </a:r>
            <a:r>
              <a:rPr lang="en-US" dirty="0"/>
              <a:t>.</a:t>
            </a:r>
          </a:p>
          <a:p>
            <a:endParaRPr lang="en-US" sz="1600" dirty="0"/>
          </a:p>
          <a:p>
            <a:endParaRPr lang="en-US" dirty="0"/>
          </a:p>
        </p:txBody>
      </p:sp>
      <p:pic>
        <p:nvPicPr>
          <p:cNvPr id="4" name="Picture 3"/>
          <p:cNvPicPr>
            <a:picLocks noChangeAspect="1"/>
          </p:cNvPicPr>
          <p:nvPr/>
        </p:nvPicPr>
        <p:blipFill>
          <a:blip r:embed="rId3"/>
          <a:stretch>
            <a:fillRect/>
          </a:stretch>
        </p:blipFill>
        <p:spPr>
          <a:xfrm>
            <a:off x="927632" y="3614725"/>
            <a:ext cx="3644368" cy="3151158"/>
          </a:xfrm>
          <a:prstGeom prst="rect">
            <a:avLst/>
          </a:prstGeom>
        </p:spPr>
      </p:pic>
      <p:pic>
        <p:nvPicPr>
          <p:cNvPr id="5" name="Picture 4"/>
          <p:cNvPicPr>
            <a:picLocks noChangeAspect="1"/>
          </p:cNvPicPr>
          <p:nvPr/>
        </p:nvPicPr>
        <p:blipFill>
          <a:blip r:embed="rId4"/>
          <a:stretch>
            <a:fillRect/>
          </a:stretch>
        </p:blipFill>
        <p:spPr>
          <a:xfrm>
            <a:off x="6006091" y="3614725"/>
            <a:ext cx="3992152" cy="3002543"/>
          </a:xfrm>
          <a:prstGeom prst="rect">
            <a:avLst/>
          </a:prstGeom>
        </p:spPr>
      </p:pic>
    </p:spTree>
    <p:extLst>
      <p:ext uri="{BB962C8B-B14F-4D97-AF65-F5344CB8AC3E}">
        <p14:creationId xmlns:p14="http://schemas.microsoft.com/office/powerpoint/2010/main" val="393876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743200" y="2237878"/>
            <a:ext cx="5811253" cy="1323439"/>
          </a:xfrm>
          <a:prstGeom prst="rect">
            <a:avLst/>
          </a:prstGeom>
          <a:noFill/>
          <a:ln>
            <a:solidFill>
              <a:schemeClr val="accent1"/>
            </a:solidFill>
          </a:ln>
        </p:spPr>
        <p:txBody>
          <a:bodyPr wrap="square" rtlCol="0">
            <a:spAutoFit/>
          </a:bodyPr>
          <a:lstStyle/>
          <a:p>
            <a:r>
              <a:rPr lang="en-US" sz="8000" dirty="0" smtClean="0">
                <a:latin typeface="+mj-lt"/>
              </a:rPr>
              <a:t>THANK YOU</a:t>
            </a:r>
            <a:endParaRPr lang="en-US" sz="8000" dirty="0">
              <a:latin typeface="+mj-lt"/>
            </a:endParaRPr>
          </a:p>
        </p:txBody>
      </p:sp>
      <p:pic>
        <p:nvPicPr>
          <p:cNvPr id="3" name="Picture 2"/>
          <p:cNvPicPr>
            <a:picLocks noChangeAspect="1"/>
          </p:cNvPicPr>
          <p:nvPr/>
        </p:nvPicPr>
        <p:blipFill>
          <a:blip r:embed="rId2"/>
          <a:stretch>
            <a:fillRect/>
          </a:stretch>
        </p:blipFill>
        <p:spPr>
          <a:xfrm>
            <a:off x="781050" y="920750"/>
            <a:ext cx="10629900" cy="5016500"/>
          </a:xfrm>
          <a:prstGeom prst="rect">
            <a:avLst/>
          </a:prstGeom>
        </p:spPr>
      </p:pic>
    </p:spTree>
    <p:extLst>
      <p:ext uri="{BB962C8B-B14F-4D97-AF65-F5344CB8AC3E}">
        <p14:creationId xmlns:p14="http://schemas.microsoft.com/office/powerpoint/2010/main" val="1248629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5216"/>
            <a:ext cx="8596668" cy="1320800"/>
          </a:xfrm>
        </p:spPr>
        <p:txBody>
          <a:bodyPr>
            <a:normAutofit/>
          </a:bodyPr>
          <a:lstStyle/>
          <a:p>
            <a:r>
              <a:rPr lang="en-US" dirty="0" smtClean="0"/>
              <a:t>Burdens faced by the Hospitality Sector</a:t>
            </a:r>
            <a:endParaRPr lang="en-US" dirty="0"/>
          </a:p>
        </p:txBody>
      </p:sp>
      <p:sp>
        <p:nvSpPr>
          <p:cNvPr id="7" name="Content Placeholder 6"/>
          <p:cNvSpPr>
            <a:spLocks noGrp="1"/>
          </p:cNvSpPr>
          <p:nvPr>
            <p:ph idx="1"/>
          </p:nvPr>
        </p:nvSpPr>
        <p:spPr>
          <a:xfrm>
            <a:off x="677334" y="1992140"/>
            <a:ext cx="8189940" cy="3880773"/>
          </a:xfrm>
        </p:spPr>
        <p:txBody>
          <a:bodyPr>
            <a:normAutofit fontScale="92500" lnSpcReduction="10000"/>
          </a:bodyPr>
          <a:lstStyle/>
          <a:p>
            <a:pPr lvl="0" rtl="0"/>
            <a:r>
              <a:rPr lang="en-US" dirty="0" smtClean="0"/>
              <a:t>Let’s be blunt. COVID-19 is a global disaster, and this pandemic has brought the hotel industry to its knees—full stop. But the time has come to rise from the ashes and show the world the unlimited possibilities in the sector. We need to be innovative, agile, and ensure our hotels fulfills the most amazing experiences for guests around the globe</a:t>
            </a:r>
            <a:endParaRPr lang="en-US" dirty="0"/>
          </a:p>
          <a:p>
            <a:pPr lvl="0" rtl="0"/>
            <a:r>
              <a:rPr lang="en-US" dirty="0" smtClean="0"/>
              <a:t>The hospitality industry unfortunately entered the </a:t>
            </a:r>
            <a:r>
              <a:rPr lang="en-US" b="1" dirty="0" smtClean="0"/>
              <a:t>panic mode </a:t>
            </a:r>
            <a:r>
              <a:rPr lang="en-US" dirty="0" smtClean="0"/>
              <a:t>and mostly took drastic actions to survive and stay afloat.</a:t>
            </a:r>
            <a:endParaRPr lang="en-US" dirty="0"/>
          </a:p>
          <a:p>
            <a:pPr lvl="0" rtl="0"/>
            <a:r>
              <a:rPr lang="en-US" dirty="0" smtClean="0"/>
              <a:t>Properties closed down due to accumulating overhead cost.  They let go anything they  can to survive.</a:t>
            </a:r>
            <a:endParaRPr lang="en-US" dirty="0"/>
          </a:p>
          <a:p>
            <a:pPr lvl="0" rtl="0"/>
            <a:r>
              <a:rPr lang="en-US" dirty="0" smtClean="0"/>
              <a:t>Employees contract were terminated, making the industry loose qualified and trained employees to the unemployment market.</a:t>
            </a:r>
            <a:endParaRPr lang="en-US" dirty="0"/>
          </a:p>
          <a:p>
            <a:pPr lvl="0" rtl="0"/>
            <a:r>
              <a:rPr lang="en-US" dirty="0" smtClean="0"/>
              <a:t>The sector was saddled with huge revenue loss as a result of the lockdown and travel restrictions </a:t>
            </a:r>
            <a:endParaRPr lang="en-US" dirty="0"/>
          </a:p>
        </p:txBody>
      </p:sp>
      <p:pic>
        <p:nvPicPr>
          <p:cNvPr id="8" name="Picture 7"/>
          <p:cNvPicPr>
            <a:picLocks noChangeAspect="1"/>
          </p:cNvPicPr>
          <p:nvPr/>
        </p:nvPicPr>
        <p:blipFill>
          <a:blip r:embed="rId2"/>
          <a:stretch>
            <a:fillRect/>
          </a:stretch>
        </p:blipFill>
        <p:spPr>
          <a:xfrm>
            <a:off x="8285074" y="236286"/>
            <a:ext cx="3786606" cy="1893303"/>
          </a:xfrm>
          <a:prstGeom prst="rect">
            <a:avLst/>
          </a:prstGeom>
        </p:spPr>
      </p:pic>
      <p:pic>
        <p:nvPicPr>
          <p:cNvPr id="10" name="Picture 9"/>
          <p:cNvPicPr>
            <a:picLocks noChangeAspect="1"/>
          </p:cNvPicPr>
          <p:nvPr/>
        </p:nvPicPr>
        <p:blipFill>
          <a:blip r:embed="rId3"/>
          <a:stretch>
            <a:fillRect/>
          </a:stretch>
        </p:blipFill>
        <p:spPr>
          <a:xfrm>
            <a:off x="8037091" y="4809057"/>
            <a:ext cx="3959388" cy="1864666"/>
          </a:xfrm>
          <a:prstGeom prst="rect">
            <a:avLst/>
          </a:prstGeom>
        </p:spPr>
      </p:pic>
    </p:spTree>
    <p:extLst>
      <p:ext uri="{BB962C8B-B14F-4D97-AF65-F5344CB8AC3E}">
        <p14:creationId xmlns:p14="http://schemas.microsoft.com/office/powerpoint/2010/main" val="2113210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Occupancy Trend in Nigeria</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398348974"/>
              </p:ext>
            </p:extLst>
          </p:nvPr>
        </p:nvGraphicFramePr>
        <p:xfrm>
          <a:off x="677863" y="1804736"/>
          <a:ext cx="4183068" cy="2658980"/>
        </p:xfrm>
        <a:graphic>
          <a:graphicData uri="http://schemas.openxmlformats.org/drawingml/2006/table">
            <a:tbl>
              <a:tblPr firstRow="1" bandRow="1">
                <a:tableStyleId>{5C22544A-7EE6-4342-B048-85BDC9FD1C3A}</a:tableStyleId>
              </a:tblPr>
              <a:tblGrid>
                <a:gridCol w="1394356"/>
                <a:gridCol w="1394356"/>
                <a:gridCol w="1394356"/>
              </a:tblGrid>
              <a:tr h="664745">
                <a:tc>
                  <a:txBody>
                    <a:bodyPr/>
                    <a:lstStyle/>
                    <a:p>
                      <a:r>
                        <a:rPr lang="en-US" dirty="0" smtClean="0"/>
                        <a:t>YEAR</a:t>
                      </a:r>
                      <a:endParaRPr lang="en-US" dirty="0"/>
                    </a:p>
                  </a:txBody>
                  <a:tcPr/>
                </a:tc>
                <a:tc>
                  <a:txBody>
                    <a:bodyPr/>
                    <a:lstStyle/>
                    <a:p>
                      <a:r>
                        <a:rPr lang="en-US" dirty="0" smtClean="0"/>
                        <a:t>OCC %</a:t>
                      </a:r>
                      <a:endParaRPr lang="en-US" dirty="0"/>
                    </a:p>
                  </a:txBody>
                  <a:tcPr/>
                </a:tc>
                <a:tc>
                  <a:txBody>
                    <a:bodyPr/>
                    <a:lstStyle/>
                    <a:p>
                      <a:r>
                        <a:rPr lang="en-US" dirty="0" smtClean="0"/>
                        <a:t>ADR</a:t>
                      </a:r>
                      <a:endParaRPr lang="en-US" dirty="0"/>
                    </a:p>
                  </a:txBody>
                  <a:tcPr/>
                </a:tc>
              </a:tr>
              <a:tr h="664745">
                <a:tc>
                  <a:txBody>
                    <a:bodyPr/>
                    <a:lstStyle/>
                    <a:p>
                      <a:r>
                        <a:rPr lang="en-US" dirty="0" smtClean="0"/>
                        <a:t>2018</a:t>
                      </a:r>
                      <a:endParaRPr lang="en-US" dirty="0"/>
                    </a:p>
                  </a:txBody>
                  <a:tcPr/>
                </a:tc>
                <a:tc>
                  <a:txBody>
                    <a:bodyPr/>
                    <a:lstStyle/>
                    <a:p>
                      <a:r>
                        <a:rPr lang="en-US" dirty="0" smtClean="0"/>
                        <a:t>53.2</a:t>
                      </a:r>
                      <a:endParaRPr lang="en-US" dirty="0"/>
                    </a:p>
                  </a:txBody>
                  <a:tcPr/>
                </a:tc>
                <a:tc>
                  <a:txBody>
                    <a:bodyPr/>
                    <a:lstStyle/>
                    <a:p>
                      <a:r>
                        <a:rPr lang="en-US" dirty="0" smtClean="0"/>
                        <a:t>54.703</a:t>
                      </a:r>
                      <a:endParaRPr lang="en-US" dirty="0"/>
                    </a:p>
                  </a:txBody>
                  <a:tcPr/>
                </a:tc>
              </a:tr>
              <a:tr h="664745">
                <a:tc>
                  <a:txBody>
                    <a:bodyPr/>
                    <a:lstStyle/>
                    <a:p>
                      <a:r>
                        <a:rPr lang="en-US" dirty="0" smtClean="0"/>
                        <a:t>2019</a:t>
                      </a:r>
                      <a:endParaRPr lang="en-US" dirty="0"/>
                    </a:p>
                  </a:txBody>
                  <a:tcPr/>
                </a:tc>
                <a:tc>
                  <a:txBody>
                    <a:bodyPr/>
                    <a:lstStyle/>
                    <a:p>
                      <a:r>
                        <a:rPr lang="en-US" dirty="0" smtClean="0"/>
                        <a:t>57</a:t>
                      </a:r>
                      <a:endParaRPr lang="en-US" dirty="0"/>
                    </a:p>
                  </a:txBody>
                  <a:tcPr/>
                </a:tc>
                <a:tc>
                  <a:txBody>
                    <a:bodyPr/>
                    <a:lstStyle/>
                    <a:p>
                      <a:r>
                        <a:rPr lang="en-US" dirty="0" smtClean="0"/>
                        <a:t>54,338</a:t>
                      </a:r>
                      <a:endParaRPr lang="en-US" dirty="0"/>
                    </a:p>
                  </a:txBody>
                  <a:tcPr/>
                </a:tc>
              </a:tr>
              <a:tr h="664745">
                <a:tc>
                  <a:txBody>
                    <a:bodyPr/>
                    <a:lstStyle/>
                    <a:p>
                      <a:r>
                        <a:rPr lang="en-US" baseline="0" dirty="0" smtClean="0"/>
                        <a:t>2020</a:t>
                      </a:r>
                      <a:endParaRPr lang="en-US" dirty="0"/>
                    </a:p>
                  </a:txBody>
                  <a:tcPr/>
                </a:tc>
                <a:tc>
                  <a:txBody>
                    <a:bodyPr/>
                    <a:lstStyle/>
                    <a:p>
                      <a:r>
                        <a:rPr lang="en-US" dirty="0" smtClean="0"/>
                        <a:t>34.6</a:t>
                      </a:r>
                      <a:endParaRPr lang="en-US" dirty="0"/>
                    </a:p>
                  </a:txBody>
                  <a:tcPr/>
                </a:tc>
                <a:tc>
                  <a:txBody>
                    <a:bodyPr/>
                    <a:lstStyle/>
                    <a:p>
                      <a:r>
                        <a:rPr lang="en-US" dirty="0" smtClean="0"/>
                        <a:t>47,628</a:t>
                      </a:r>
                      <a:endParaRPr lang="en-US" dirty="0"/>
                    </a:p>
                  </a:txBody>
                  <a:tcPr/>
                </a:tc>
              </a:tr>
            </a:tbl>
          </a:graphicData>
        </a:graphic>
      </p:graphicFrame>
      <p:sp>
        <p:nvSpPr>
          <p:cNvPr id="7" name="Content Placeholder 6"/>
          <p:cNvSpPr>
            <a:spLocks noGrp="1"/>
          </p:cNvSpPr>
          <p:nvPr>
            <p:ph sz="half" idx="2"/>
          </p:nvPr>
        </p:nvSpPr>
        <p:spPr>
          <a:xfrm>
            <a:off x="5089969" y="1612226"/>
            <a:ext cx="4523263" cy="3453069"/>
          </a:xfrm>
        </p:spPr>
        <p:txBody>
          <a:bodyPr>
            <a:normAutofit/>
          </a:bodyPr>
          <a:lstStyle/>
          <a:p>
            <a:r>
              <a:rPr lang="en-US" dirty="0" smtClean="0"/>
              <a:t>This data is based on STR report for selected hotels in Nigeria.</a:t>
            </a:r>
          </a:p>
          <a:p>
            <a:r>
              <a:rPr lang="en-US" dirty="0" smtClean="0"/>
              <a:t>The impact of Covid-19 on the occupancy percentage YTD is a disaster.  It is </a:t>
            </a:r>
            <a:r>
              <a:rPr lang="en-US" dirty="0" smtClean="0">
                <a:solidFill>
                  <a:srgbClr val="FF0000"/>
                </a:solidFill>
              </a:rPr>
              <a:t>-22.4% </a:t>
            </a:r>
            <a:r>
              <a:rPr lang="en-US" dirty="0" smtClean="0"/>
              <a:t>below 2019 </a:t>
            </a:r>
          </a:p>
          <a:p>
            <a:r>
              <a:rPr lang="en-US" dirty="0" smtClean="0"/>
              <a:t>Average daily rate shows a </a:t>
            </a:r>
            <a:r>
              <a:rPr lang="en-US" dirty="0" smtClean="0">
                <a:solidFill>
                  <a:srgbClr val="FF0000"/>
                </a:solidFill>
              </a:rPr>
              <a:t>-6,710 </a:t>
            </a:r>
            <a:r>
              <a:rPr lang="en-US" dirty="0" smtClean="0"/>
              <a:t>decline below 2019.</a:t>
            </a:r>
          </a:p>
          <a:p>
            <a:r>
              <a:rPr lang="en-US" dirty="0" smtClean="0"/>
              <a:t>Recovery according to experts in the industry, expected only in 2023.</a:t>
            </a:r>
            <a:endParaRPr lang="en-US" dirty="0"/>
          </a:p>
        </p:txBody>
      </p:sp>
      <p:pic>
        <p:nvPicPr>
          <p:cNvPr id="3" name="Picture 2"/>
          <p:cNvPicPr>
            <a:picLocks noChangeAspect="1"/>
          </p:cNvPicPr>
          <p:nvPr/>
        </p:nvPicPr>
        <p:blipFill>
          <a:blip r:embed="rId2"/>
          <a:stretch>
            <a:fillRect/>
          </a:stretch>
        </p:blipFill>
        <p:spPr>
          <a:xfrm>
            <a:off x="7200742" y="4620132"/>
            <a:ext cx="4146520" cy="2117915"/>
          </a:xfrm>
          <a:prstGeom prst="rect">
            <a:avLst/>
          </a:prstGeom>
        </p:spPr>
      </p:pic>
    </p:spTree>
    <p:extLst>
      <p:ext uri="{BB962C8B-B14F-4D97-AF65-F5344CB8AC3E}">
        <p14:creationId xmlns:p14="http://schemas.microsoft.com/office/powerpoint/2010/main" val="434197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25376"/>
            <a:ext cx="8394477" cy="1098884"/>
          </a:xfrm>
        </p:spPr>
        <p:txBody>
          <a:bodyPr>
            <a:normAutofit fontScale="90000"/>
          </a:bodyPr>
          <a:lstStyle/>
          <a:p>
            <a:r>
              <a:rPr lang="en-US" dirty="0" smtClean="0"/>
              <a:t>Strategies to Build Back Better (BBB) in the Hospitality Sector</a:t>
            </a:r>
            <a:br>
              <a:rPr lang="en-US" dirty="0" smtClean="0"/>
            </a:br>
            <a:r>
              <a:rPr lang="en-US" dirty="0"/>
              <a:t/>
            </a:r>
            <a:br>
              <a:rPr lang="en-US" dirty="0"/>
            </a:br>
            <a:endParaRPr lang="en-US" dirty="0"/>
          </a:p>
        </p:txBody>
      </p:sp>
      <p:sp>
        <p:nvSpPr>
          <p:cNvPr id="3" name="Content Placeholder 2"/>
          <p:cNvSpPr>
            <a:spLocks noGrp="1"/>
          </p:cNvSpPr>
          <p:nvPr>
            <p:ph idx="1"/>
          </p:nvPr>
        </p:nvSpPr>
        <p:spPr>
          <a:xfrm>
            <a:off x="617174" y="1804736"/>
            <a:ext cx="8596668" cy="4332878"/>
          </a:xfrm>
        </p:spPr>
        <p:txBody>
          <a:bodyPr>
            <a:normAutofit fontScale="92500" lnSpcReduction="10000"/>
          </a:bodyPr>
          <a:lstStyle/>
          <a:p>
            <a:endParaRPr lang="en-US" dirty="0" smtClean="0"/>
          </a:p>
          <a:p>
            <a:pPr marL="0" indent="0">
              <a:buNone/>
            </a:pPr>
            <a:r>
              <a:rPr lang="en-US" sz="2000" b="1" dirty="0" smtClean="0">
                <a:solidFill>
                  <a:schemeClr val="tx1"/>
                </a:solidFill>
                <a:latin typeface="Century Gothic" charset="0"/>
                <a:ea typeface="Century Gothic" charset="0"/>
                <a:cs typeface="Century Gothic" charset="0"/>
              </a:rPr>
              <a:t>Align your marketing and revenue management strategies</a:t>
            </a:r>
            <a:r>
              <a:rPr lang="en-US" sz="2000" b="1" dirty="0" smtClean="0">
                <a:solidFill>
                  <a:schemeClr val="tx1"/>
                </a:solidFill>
                <a:latin typeface="Century Gothic" charset="0"/>
                <a:ea typeface="Century Gothic" charset="0"/>
                <a:cs typeface="Century Gothic" charset="0"/>
              </a:rPr>
              <a:t>.  They </a:t>
            </a:r>
            <a:r>
              <a:rPr lang="en-US" sz="2000" b="1" dirty="0" smtClean="0">
                <a:solidFill>
                  <a:schemeClr val="tx1"/>
                </a:solidFill>
                <a:latin typeface="Century Gothic" charset="0"/>
                <a:ea typeface="Century Gothic" charset="0"/>
                <a:cs typeface="Century Gothic" charset="0"/>
              </a:rPr>
              <a:t>need to navigate together</a:t>
            </a:r>
          </a:p>
          <a:p>
            <a:r>
              <a:rPr lang="en-US" dirty="0" smtClean="0">
                <a:latin typeface="Century Gothic" charset="0"/>
                <a:ea typeface="Century Gothic" charset="0"/>
                <a:cs typeface="Century Gothic" charset="0"/>
              </a:rPr>
              <a:t>Revenue Managers and Hotel marketing must align better </a:t>
            </a:r>
            <a:r>
              <a:rPr lang="en-US" dirty="0">
                <a:latin typeface="Century Gothic" charset="0"/>
                <a:ea typeface="Century Gothic" charset="0"/>
                <a:cs typeface="Century Gothic" charset="0"/>
              </a:rPr>
              <a:t>As travel restrictions change and evolve, we need to watch closely to see when and how demand strengthens. These two functions will need to work together to uncover new feeder market opportunities and adjust your full recovery strategy as needed</a:t>
            </a:r>
            <a:r>
              <a:rPr lang="en-US" dirty="0" smtClean="0">
                <a:latin typeface="Century Gothic" charset="0"/>
                <a:ea typeface="Century Gothic" charset="0"/>
                <a:cs typeface="Century Gothic" charset="0"/>
              </a:rPr>
              <a:t>.</a:t>
            </a:r>
          </a:p>
          <a:p>
            <a:r>
              <a:rPr lang="en-US" dirty="0" smtClean="0">
                <a:latin typeface="Century Gothic" charset="0"/>
                <a:ea typeface="Century Gothic" charset="0"/>
                <a:cs typeface="Century Gothic" charset="0"/>
              </a:rPr>
              <a:t>Partner with Airlines, online travel agencies (OTA) and tour operators to promote local destinations</a:t>
            </a:r>
          </a:p>
          <a:p>
            <a:r>
              <a:rPr lang="en-US" dirty="0" smtClean="0">
                <a:latin typeface="Century Gothic" charset="0"/>
                <a:ea typeface="Century Gothic" charset="0"/>
                <a:cs typeface="Century Gothic" charset="0"/>
              </a:rPr>
              <a:t>Consider new revenue </a:t>
            </a:r>
            <a:r>
              <a:rPr lang="en-US" dirty="0" smtClean="0">
                <a:latin typeface="Century Gothic" charset="0"/>
                <a:ea typeface="Century Gothic" charset="0"/>
                <a:cs typeface="Century Gothic" charset="0"/>
              </a:rPr>
              <a:t>streams such as partnership for cultural events</a:t>
            </a:r>
            <a:endParaRPr lang="en-US" dirty="0" smtClean="0">
              <a:latin typeface="Century Gothic" charset="0"/>
              <a:ea typeface="Century Gothic" charset="0"/>
              <a:cs typeface="Century Gothic" charset="0"/>
            </a:endParaRPr>
          </a:p>
          <a:p>
            <a:r>
              <a:rPr lang="en-US" dirty="0" smtClean="0">
                <a:latin typeface="Century Gothic" charset="0"/>
                <a:ea typeface="Century Gothic" charset="0"/>
                <a:cs typeface="Century Gothic" charset="0"/>
              </a:rPr>
              <a:t>Redefine Meetings Incentives Conference and Events (MICE</a:t>
            </a:r>
            <a:r>
              <a:rPr lang="en-US" dirty="0" smtClean="0">
                <a:latin typeface="Century Gothic" charset="0"/>
                <a:ea typeface="Century Gothic" charset="0"/>
                <a:cs typeface="Century Gothic" charset="0"/>
              </a:rPr>
              <a:t>)</a:t>
            </a:r>
          </a:p>
          <a:p>
            <a:r>
              <a:rPr lang="en-US" dirty="0" smtClean="0">
                <a:latin typeface="Century Gothic" charset="0"/>
                <a:ea typeface="Century Gothic" charset="0"/>
                <a:cs typeface="Century Gothic" charset="0"/>
              </a:rPr>
              <a:t>F&amp;B to revamp their marketing strategy, create a strong online presence to advertise promotions to boost revenue</a:t>
            </a:r>
            <a:endParaRPr lang="en-US" dirty="0" smtClean="0">
              <a:latin typeface="Century Gothic" charset="0"/>
              <a:ea typeface="Century Gothic" charset="0"/>
              <a:cs typeface="Century Gothic" charset="0"/>
            </a:endParaRPr>
          </a:p>
          <a:p>
            <a:pPr marL="0" indent="0">
              <a:buNone/>
            </a:pPr>
            <a:endParaRPr lang="en-US" dirty="0" smtClean="0">
              <a:latin typeface="Century Gothic" charset="0"/>
              <a:ea typeface="Century Gothic" charset="0"/>
              <a:cs typeface="Century Gothic" charset="0"/>
            </a:endParaRPr>
          </a:p>
          <a:p>
            <a:endParaRPr lang="en-US" dirty="0">
              <a:latin typeface="Century Gothic" charset="0"/>
              <a:ea typeface="Century Gothic" charset="0"/>
              <a:cs typeface="Century Gothic" charset="0"/>
            </a:endParaRPr>
          </a:p>
          <a:p>
            <a:endParaRPr lang="en-US" dirty="0">
              <a:latin typeface="Century Gothic" charset="0"/>
              <a:ea typeface="Century Gothic" charset="0"/>
              <a:cs typeface="Century Gothic" charset="0"/>
            </a:endParaRPr>
          </a:p>
        </p:txBody>
      </p:sp>
      <p:pic>
        <p:nvPicPr>
          <p:cNvPr id="5" name="Picture 4"/>
          <p:cNvPicPr>
            <a:picLocks noChangeAspect="1"/>
          </p:cNvPicPr>
          <p:nvPr/>
        </p:nvPicPr>
        <p:blipFill>
          <a:blip r:embed="rId2"/>
          <a:stretch>
            <a:fillRect/>
          </a:stretch>
        </p:blipFill>
        <p:spPr>
          <a:xfrm>
            <a:off x="8963529" y="94242"/>
            <a:ext cx="3007896" cy="2156409"/>
          </a:xfrm>
          <a:prstGeom prst="rect">
            <a:avLst/>
          </a:prstGeom>
        </p:spPr>
      </p:pic>
      <p:pic>
        <p:nvPicPr>
          <p:cNvPr id="6" name="Picture 5"/>
          <p:cNvPicPr>
            <a:picLocks noChangeAspect="1"/>
          </p:cNvPicPr>
          <p:nvPr/>
        </p:nvPicPr>
        <p:blipFill>
          <a:blip r:embed="rId3"/>
          <a:stretch>
            <a:fillRect/>
          </a:stretch>
        </p:blipFill>
        <p:spPr>
          <a:xfrm>
            <a:off x="8963530" y="3573044"/>
            <a:ext cx="3007896" cy="1801940"/>
          </a:xfrm>
          <a:prstGeom prst="rect">
            <a:avLst/>
          </a:prstGeom>
        </p:spPr>
      </p:pic>
    </p:spTree>
    <p:extLst>
      <p:ext uri="{BB962C8B-B14F-4D97-AF65-F5344CB8AC3E}">
        <p14:creationId xmlns:p14="http://schemas.microsoft.com/office/powerpoint/2010/main" val="58013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596668" cy="749968"/>
          </a:xfrm>
        </p:spPr>
        <p:txBody>
          <a:bodyPr>
            <a:normAutofit/>
          </a:bodyPr>
          <a:lstStyle/>
          <a:p>
            <a:r>
              <a:rPr lang="en-US" sz="3200" dirty="0" smtClean="0"/>
              <a:t>Revenue Management Strategies</a:t>
            </a:r>
            <a:endParaRPr lang="en-US" sz="3200" dirty="0"/>
          </a:p>
        </p:txBody>
      </p:sp>
      <p:sp>
        <p:nvSpPr>
          <p:cNvPr id="8" name="TextBox 7"/>
          <p:cNvSpPr txBox="1"/>
          <p:nvPr/>
        </p:nvSpPr>
        <p:spPr>
          <a:xfrm>
            <a:off x="349623" y="1690788"/>
            <a:ext cx="8565777" cy="3447098"/>
          </a:xfrm>
          <a:prstGeom prst="rect">
            <a:avLst/>
          </a:prstGeom>
          <a:noFill/>
        </p:spPr>
        <p:txBody>
          <a:bodyPr wrap="square" rtlCol="0">
            <a:spAutoFit/>
          </a:bodyPr>
          <a:lstStyle/>
          <a:p>
            <a:r>
              <a:rPr lang="en-US" dirty="0" smtClean="0">
                <a:latin typeface="Century Gothic" charset="0"/>
                <a:ea typeface="Century Gothic" charset="0"/>
                <a:cs typeface="Century Gothic" charset="0"/>
              </a:rPr>
              <a:t>Your approach to revenue management will have a huge impact on how well your property fares during the recovery period. The points below will help you adapt your strategy to the developing demand in this unprecedented situation </a:t>
            </a:r>
          </a:p>
          <a:p>
            <a:endParaRPr lang="en-US" dirty="0" smtClean="0">
              <a:latin typeface="Century Gothic" charset="0"/>
              <a:ea typeface="Century Gothic" charset="0"/>
              <a:cs typeface="Century Gothic" charset="0"/>
            </a:endParaRPr>
          </a:p>
          <a:p>
            <a:r>
              <a:rPr lang="en-US" sz="2000" b="1" dirty="0" smtClean="0">
                <a:latin typeface="Century Gothic" charset="0"/>
                <a:ea typeface="Century Gothic" charset="0"/>
                <a:cs typeface="Century Gothic" charset="0"/>
              </a:rPr>
              <a:t>Redefining your market segmentation and demand patterns</a:t>
            </a:r>
          </a:p>
          <a:p>
            <a:endParaRPr lang="en-US" dirty="0" smtClean="0">
              <a:latin typeface="Century Gothic" charset="0"/>
              <a:ea typeface="Century Gothic" charset="0"/>
              <a:cs typeface="Century Gothic" charset="0"/>
            </a:endParaRPr>
          </a:p>
          <a:p>
            <a:pPr>
              <a:buClr>
                <a:schemeClr val="accent2"/>
              </a:buClr>
              <a:buSzPct val="101000"/>
            </a:pPr>
            <a:r>
              <a:rPr lang="en-US" dirty="0">
                <a:latin typeface="Century Gothic" charset="0"/>
                <a:ea typeface="Century Gothic" charset="0"/>
                <a:cs typeface="Century Gothic" charset="0"/>
              </a:rPr>
              <a:t>Your domestic market is key with fewer people travelling internationally. Restriction in corporate travel means a </a:t>
            </a:r>
            <a:r>
              <a:rPr lang="en-US" dirty="0" smtClean="0">
                <a:latin typeface="Century Gothic" charset="0"/>
                <a:ea typeface="Century Gothic" charset="0"/>
                <a:cs typeface="Century Gothic" charset="0"/>
              </a:rPr>
              <a:t>weaker corporate segment.</a:t>
            </a:r>
          </a:p>
          <a:p>
            <a:pPr>
              <a:buClr>
                <a:schemeClr val="accent2"/>
              </a:buClr>
              <a:buSzPct val="101000"/>
            </a:pPr>
            <a:r>
              <a:rPr lang="en-US" dirty="0" smtClean="0">
                <a:latin typeface="Century Gothic" charset="0"/>
                <a:ea typeface="Century Gothic" charset="0"/>
                <a:cs typeface="Century Gothic" charset="0"/>
              </a:rPr>
              <a:t>Check </a:t>
            </a:r>
            <a:r>
              <a:rPr lang="en-US" dirty="0">
                <a:latin typeface="Century Gothic" charset="0"/>
                <a:ea typeface="Century Gothic" charset="0"/>
                <a:cs typeface="Century Gothic" charset="0"/>
              </a:rPr>
              <a:t>your data to see how these key trends have impacted your property and which segments is performing better, so you can better target them with marketing activities</a:t>
            </a:r>
            <a:endParaRPr lang="en-US" dirty="0">
              <a:latin typeface="Century Gothic" charset="0"/>
              <a:ea typeface="Century Gothic" charset="0"/>
              <a:cs typeface="Century Gothic" charset="0"/>
            </a:endParaRPr>
          </a:p>
        </p:txBody>
      </p:sp>
      <p:pic>
        <p:nvPicPr>
          <p:cNvPr id="10" name="Picture 9"/>
          <p:cNvPicPr>
            <a:picLocks noChangeAspect="1"/>
          </p:cNvPicPr>
          <p:nvPr/>
        </p:nvPicPr>
        <p:blipFill>
          <a:blip r:embed="rId2"/>
          <a:stretch>
            <a:fillRect/>
          </a:stretch>
        </p:blipFill>
        <p:spPr>
          <a:xfrm>
            <a:off x="8768265" y="2237863"/>
            <a:ext cx="3086850" cy="2273979"/>
          </a:xfrm>
          <a:prstGeom prst="rect">
            <a:avLst/>
          </a:prstGeom>
        </p:spPr>
      </p:pic>
    </p:spTree>
    <p:extLst>
      <p:ext uri="{BB962C8B-B14F-4D97-AF65-F5344CB8AC3E}">
        <p14:creationId xmlns:p14="http://schemas.microsoft.com/office/powerpoint/2010/main" val="1029911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41153"/>
            <a:ext cx="8596668" cy="749968"/>
          </a:xfrm>
        </p:spPr>
        <p:txBody>
          <a:bodyPr>
            <a:normAutofit/>
          </a:bodyPr>
          <a:lstStyle/>
          <a:p>
            <a:r>
              <a:rPr lang="en-US" sz="3200" dirty="0" smtClean="0"/>
              <a:t>Revenue Management </a:t>
            </a:r>
            <a:r>
              <a:rPr lang="en-US" sz="3200" dirty="0" smtClean="0"/>
              <a:t>Strategies Cont’d</a:t>
            </a:r>
            <a:endParaRPr lang="en-US" sz="3200" dirty="0"/>
          </a:p>
        </p:txBody>
      </p:sp>
      <p:sp>
        <p:nvSpPr>
          <p:cNvPr id="3" name="Content Placeholder 2"/>
          <p:cNvSpPr>
            <a:spLocks noGrp="1"/>
          </p:cNvSpPr>
          <p:nvPr>
            <p:ph idx="1"/>
          </p:nvPr>
        </p:nvSpPr>
        <p:spPr>
          <a:xfrm>
            <a:off x="285135" y="984585"/>
            <a:ext cx="9123560" cy="4946983"/>
          </a:xfrm>
        </p:spPr>
        <p:txBody>
          <a:bodyPr>
            <a:noAutofit/>
          </a:bodyPr>
          <a:lstStyle/>
          <a:p>
            <a:pPr marL="0" indent="0">
              <a:buSzPct val="83000"/>
              <a:buNone/>
            </a:pPr>
            <a:r>
              <a:rPr lang="en-US" sz="1400" b="1" dirty="0" smtClean="0"/>
              <a:t> </a:t>
            </a:r>
            <a:endParaRPr lang="en-US" sz="1400" b="1" dirty="0" smtClean="0"/>
          </a:p>
          <a:p>
            <a:pPr marL="0" indent="0">
              <a:buNone/>
            </a:pPr>
            <a:r>
              <a:rPr lang="en-US" b="1" dirty="0" smtClean="0">
                <a:ea typeface="Calibri" charset="0"/>
                <a:cs typeface="Calibri" charset="0"/>
              </a:rPr>
              <a:t>	</a:t>
            </a:r>
            <a:r>
              <a:rPr lang="en-US" sz="2000" b="1" dirty="0" smtClean="0">
                <a:latin typeface="Century Gothic" charset="0"/>
                <a:ea typeface="Century Gothic" charset="0"/>
                <a:cs typeface="Century Gothic" charset="0"/>
              </a:rPr>
              <a:t>Focus </a:t>
            </a:r>
            <a:r>
              <a:rPr lang="en-US" sz="2000" b="1" dirty="0" smtClean="0">
                <a:latin typeface="Century Gothic" charset="0"/>
                <a:ea typeface="Century Gothic" charset="0"/>
                <a:cs typeface="Century Gothic" charset="0"/>
              </a:rPr>
              <a:t>on </a:t>
            </a:r>
            <a:r>
              <a:rPr lang="en-US" sz="2000" b="1" dirty="0">
                <a:latin typeface="Century Gothic" charset="0"/>
                <a:ea typeface="Century Gothic" charset="0"/>
                <a:cs typeface="Century Gothic" charset="0"/>
              </a:rPr>
              <a:t>short-term </a:t>
            </a:r>
            <a:r>
              <a:rPr lang="en-US" sz="2000" b="1" dirty="0" smtClean="0">
                <a:latin typeface="Century Gothic" charset="0"/>
                <a:ea typeface="Century Gothic" charset="0"/>
                <a:cs typeface="Century Gothic" charset="0"/>
              </a:rPr>
              <a:t>forecasting </a:t>
            </a:r>
          </a:p>
          <a:p>
            <a:pPr marL="571500" lvl="1" indent="-171450">
              <a:buSzPct val="100000"/>
            </a:pPr>
            <a:r>
              <a:rPr lang="en-US" sz="1200" dirty="0" smtClean="0">
                <a:ea typeface="Calibri" charset="0"/>
                <a:cs typeface="Calibri" charset="0"/>
              </a:rPr>
              <a:t> </a:t>
            </a:r>
            <a:r>
              <a:rPr lang="en-US" sz="1800" dirty="0" smtClean="0">
                <a:latin typeface="Century Gothic" charset="0"/>
                <a:ea typeface="Century Gothic" charset="0"/>
                <a:cs typeface="Century Gothic" charset="0"/>
              </a:rPr>
              <a:t>Forecasting is an </a:t>
            </a:r>
            <a:r>
              <a:rPr lang="en-US" sz="1800" dirty="0">
                <a:latin typeface="Century Gothic" charset="0"/>
                <a:ea typeface="Century Gothic" charset="0"/>
                <a:cs typeface="Century Gothic" charset="0"/>
              </a:rPr>
              <a:t>important aspects of revenue </a:t>
            </a:r>
            <a:r>
              <a:rPr lang="en-US" sz="1800" dirty="0" smtClean="0">
                <a:latin typeface="Century Gothic" charset="0"/>
                <a:ea typeface="Century Gothic" charset="0"/>
                <a:cs typeface="Century Gothic" charset="0"/>
              </a:rPr>
              <a:t>management, </a:t>
            </a:r>
            <a:r>
              <a:rPr lang="en-US" sz="1800" dirty="0">
                <a:latin typeface="Century Gothic" charset="0"/>
                <a:ea typeface="Century Gothic" charset="0"/>
                <a:cs typeface="Century Gothic" charset="0"/>
              </a:rPr>
              <a:t>which allows you to anticipate future demand and </a:t>
            </a:r>
            <a:r>
              <a:rPr lang="en-US" sz="1800" dirty="0" smtClean="0">
                <a:latin typeface="Century Gothic" charset="0"/>
                <a:ea typeface="Century Gothic" charset="0"/>
                <a:cs typeface="Century Gothic" charset="0"/>
              </a:rPr>
              <a:t>revenue</a:t>
            </a:r>
            <a:r>
              <a:rPr lang="en-US" sz="1800" dirty="0">
                <a:latin typeface="Century Gothic" charset="0"/>
                <a:ea typeface="Century Gothic" charset="0"/>
                <a:cs typeface="Century Gothic" charset="0"/>
              </a:rPr>
              <a:t>, </a:t>
            </a:r>
            <a:r>
              <a:rPr lang="en-US" sz="1800" dirty="0" smtClean="0">
                <a:latin typeface="Century Gothic" charset="0"/>
                <a:ea typeface="Century Gothic" charset="0"/>
                <a:cs typeface="Century Gothic" charset="0"/>
              </a:rPr>
              <a:t> enabling </a:t>
            </a:r>
            <a:r>
              <a:rPr lang="en-US" sz="1800" dirty="0">
                <a:latin typeface="Century Gothic" charset="0"/>
                <a:ea typeface="Century Gothic" charset="0"/>
                <a:cs typeface="Century Gothic" charset="0"/>
              </a:rPr>
              <a:t>necessary adjustments to be </a:t>
            </a:r>
            <a:r>
              <a:rPr lang="en-US" sz="1800" dirty="0" smtClean="0">
                <a:latin typeface="Century Gothic" charset="0"/>
                <a:ea typeface="Century Gothic" charset="0"/>
                <a:cs typeface="Century Gothic" charset="0"/>
              </a:rPr>
              <a:t>made. High-quality </a:t>
            </a:r>
            <a:r>
              <a:rPr lang="en-US" sz="1800" dirty="0">
                <a:latin typeface="Century Gothic" charset="0"/>
                <a:ea typeface="Century Gothic" charset="0"/>
                <a:cs typeface="Century Gothic" charset="0"/>
              </a:rPr>
              <a:t>forecasting relies on accurate records being kept, </a:t>
            </a:r>
            <a:r>
              <a:rPr lang="en-US" sz="1800" dirty="0" smtClean="0">
                <a:latin typeface="Century Gothic" charset="0"/>
                <a:ea typeface="Century Gothic" charset="0"/>
                <a:cs typeface="Century Gothic" charset="0"/>
              </a:rPr>
              <a:t>including  occupancy</a:t>
            </a:r>
            <a:r>
              <a:rPr lang="en-US" sz="1800" dirty="0">
                <a:latin typeface="Century Gothic" charset="0"/>
                <a:ea typeface="Century Gothic" charset="0"/>
                <a:cs typeface="Century Gothic" charset="0"/>
              </a:rPr>
              <a:t>, room rates and revenue</a:t>
            </a:r>
            <a:r>
              <a:rPr lang="en-US" sz="1800" dirty="0" smtClean="0">
                <a:latin typeface="Century Gothic" charset="0"/>
                <a:ea typeface="Century Gothic" charset="0"/>
                <a:cs typeface="Century Gothic" charset="0"/>
              </a:rPr>
              <a:t>. Forecasting relies on historical data and trends</a:t>
            </a:r>
            <a:r>
              <a:rPr lang="en-US" sz="1800" dirty="0" smtClean="0">
                <a:latin typeface="Century Gothic" charset="0"/>
                <a:ea typeface="Century Gothic" charset="0"/>
                <a:cs typeface="Century Gothic" charset="0"/>
              </a:rPr>
              <a:t>.</a:t>
            </a:r>
          </a:p>
          <a:p>
            <a:pPr marL="400050" lvl="1" indent="0">
              <a:buSzPct val="100000"/>
              <a:buNone/>
            </a:pPr>
            <a:endParaRPr lang="en-US" sz="1800" dirty="0" smtClean="0">
              <a:latin typeface="Century Gothic" charset="0"/>
              <a:ea typeface="Century Gothic" charset="0"/>
              <a:cs typeface="Century Gothic" charset="0"/>
            </a:endParaRPr>
          </a:p>
          <a:p>
            <a:pPr marL="685800" lvl="1"/>
            <a:r>
              <a:rPr lang="en-US" sz="1800" dirty="0" smtClean="0">
                <a:latin typeface="Century Gothic" charset="0"/>
                <a:ea typeface="Century Gothic" charset="0"/>
                <a:cs typeface="Century Gothic" charset="0"/>
              </a:rPr>
              <a:t>It </a:t>
            </a:r>
            <a:r>
              <a:rPr lang="en-US" sz="1800" dirty="0" smtClean="0">
                <a:latin typeface="Century Gothic" charset="0"/>
                <a:ea typeface="Century Gothic" charset="0"/>
                <a:cs typeface="Century Gothic" charset="0"/>
              </a:rPr>
              <a:t>may be a futile task to predict how travel restrictions and business recovery will develop in the coming months.  Based on this premise, create short-term forecasts </a:t>
            </a:r>
            <a:r>
              <a:rPr lang="en-US" sz="1800" dirty="0">
                <a:latin typeface="Century Gothic" charset="0"/>
                <a:ea typeface="Century Gothic" charset="0"/>
                <a:cs typeface="Century Gothic" charset="0"/>
              </a:rPr>
              <a:t>for two or three scenarios to see how your business would fare </a:t>
            </a:r>
            <a:r>
              <a:rPr lang="en-US" sz="1800" dirty="0" smtClean="0">
                <a:latin typeface="Century Gothic" charset="0"/>
                <a:ea typeface="Century Gothic" charset="0"/>
                <a:cs typeface="Century Gothic" charset="0"/>
              </a:rPr>
              <a:t>in</a:t>
            </a:r>
            <a:r>
              <a:rPr lang="en-US" sz="1800" dirty="0" smtClean="0">
                <a:latin typeface="Century Gothic" charset="0"/>
                <a:ea typeface="Century Gothic" charset="0"/>
                <a:cs typeface="Century Gothic" charset="0"/>
              </a:rPr>
              <a:t>	different  situations</a:t>
            </a:r>
            <a:r>
              <a:rPr lang="en-US" sz="1800" dirty="0">
                <a:latin typeface="Century Gothic" charset="0"/>
                <a:ea typeface="Century Gothic" charset="0"/>
                <a:cs typeface="Century Gothic" charset="0"/>
              </a:rPr>
              <a:t>. </a:t>
            </a:r>
            <a:r>
              <a:rPr lang="en-US" sz="1800" dirty="0" smtClean="0">
                <a:latin typeface="Century Gothic" charset="0"/>
                <a:ea typeface="Century Gothic" charset="0"/>
                <a:cs typeface="Century Gothic" charset="0"/>
              </a:rPr>
              <a:t> Save </a:t>
            </a:r>
            <a:r>
              <a:rPr lang="en-US" sz="1800" dirty="0">
                <a:latin typeface="Century Gothic" charset="0"/>
                <a:ea typeface="Century Gothic" charset="0"/>
                <a:cs typeface="Century Gothic" charset="0"/>
              </a:rPr>
              <a:t>time on this task by leveraging revenue management tools</a:t>
            </a:r>
            <a:r>
              <a:rPr lang="en-US" sz="1800" dirty="0" smtClean="0">
                <a:latin typeface="Century Gothic" charset="0"/>
                <a:ea typeface="Century Gothic" charset="0"/>
                <a:cs typeface="Century Gothic" charset="0"/>
              </a:rPr>
              <a:t>.</a:t>
            </a:r>
          </a:p>
          <a:p>
            <a:pPr marL="400050" lvl="1" indent="0">
              <a:buNone/>
            </a:pPr>
            <a:endParaRPr lang="en-US" sz="1800" dirty="0">
              <a:latin typeface="Century Gothic" charset="0"/>
              <a:ea typeface="Century Gothic" charset="0"/>
              <a:cs typeface="Century Gothic" charset="0"/>
            </a:endParaRPr>
          </a:p>
          <a:p>
            <a:pPr marL="400050" lvl="1" indent="0">
              <a:buNone/>
            </a:pPr>
            <a:endParaRPr lang="en-US" dirty="0">
              <a:ea typeface="Calibri" charset="0"/>
              <a:cs typeface="Calibri" charset="0"/>
            </a:endParaRPr>
          </a:p>
        </p:txBody>
      </p:sp>
      <p:pic>
        <p:nvPicPr>
          <p:cNvPr id="5" name="Picture 4"/>
          <p:cNvPicPr>
            <a:picLocks noChangeAspect="1"/>
          </p:cNvPicPr>
          <p:nvPr/>
        </p:nvPicPr>
        <p:blipFill>
          <a:blip r:embed="rId2"/>
          <a:stretch>
            <a:fillRect/>
          </a:stretch>
        </p:blipFill>
        <p:spPr>
          <a:xfrm>
            <a:off x="8925091" y="2806180"/>
            <a:ext cx="2917998" cy="2234092"/>
          </a:xfrm>
          <a:prstGeom prst="rect">
            <a:avLst/>
          </a:prstGeom>
        </p:spPr>
      </p:pic>
    </p:spTree>
    <p:extLst>
      <p:ext uri="{BB962C8B-B14F-4D97-AF65-F5344CB8AC3E}">
        <p14:creationId xmlns:p14="http://schemas.microsoft.com/office/powerpoint/2010/main" val="1337837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0992"/>
            <a:ext cx="8596668" cy="1038726"/>
          </a:xfrm>
        </p:spPr>
        <p:txBody>
          <a:bodyPr>
            <a:normAutofit fontScale="90000"/>
          </a:bodyPr>
          <a:lstStyle/>
          <a:p>
            <a:r>
              <a:rPr lang="en-US" dirty="0" smtClean="0"/>
              <a:t>Revenue Management </a:t>
            </a:r>
            <a:r>
              <a:rPr lang="en-US" smtClean="0"/>
              <a:t>Strategies Cont’d</a:t>
            </a:r>
            <a:endParaRPr lang="en-US"/>
          </a:p>
        </p:txBody>
      </p:sp>
      <p:sp>
        <p:nvSpPr>
          <p:cNvPr id="3" name="Content Placeholder 2"/>
          <p:cNvSpPr>
            <a:spLocks noGrp="1"/>
          </p:cNvSpPr>
          <p:nvPr>
            <p:ph idx="1"/>
          </p:nvPr>
        </p:nvSpPr>
        <p:spPr>
          <a:xfrm>
            <a:off x="677333" y="1161934"/>
            <a:ext cx="9561541" cy="5443403"/>
          </a:xfrm>
        </p:spPr>
        <p:txBody>
          <a:bodyPr>
            <a:noAutofit/>
          </a:bodyPr>
          <a:lstStyle/>
          <a:p>
            <a:pPr marL="457200" lvl="1" indent="0">
              <a:buNone/>
            </a:pPr>
            <a:r>
              <a:rPr lang="en-US" sz="2000" b="1" dirty="0" smtClean="0">
                <a:ea typeface="Calibri" charset="0"/>
                <a:cs typeface="Calibri" charset="0"/>
              </a:rPr>
              <a:t>Price </a:t>
            </a:r>
            <a:r>
              <a:rPr lang="en-US" sz="2000" b="1" dirty="0" err="1" smtClean="0">
                <a:ea typeface="Calibri" charset="0"/>
                <a:cs typeface="Calibri" charset="0"/>
              </a:rPr>
              <a:t>Optimisation</a:t>
            </a:r>
            <a:r>
              <a:rPr lang="en-US" sz="2000" b="1" dirty="0" smtClean="0">
                <a:ea typeface="Calibri" charset="0"/>
                <a:cs typeface="Calibri" charset="0"/>
              </a:rPr>
              <a:t> – Rooms left unsold is revenue lost that cannot be </a:t>
            </a:r>
            <a:r>
              <a:rPr lang="en-US" sz="2000" b="1" dirty="0">
                <a:ea typeface="Calibri" charset="0"/>
                <a:cs typeface="Calibri" charset="0"/>
              </a:rPr>
              <a:t> </a:t>
            </a:r>
            <a:r>
              <a:rPr lang="en-US" sz="2000" b="1" dirty="0" smtClean="0">
                <a:ea typeface="Calibri" charset="0"/>
                <a:cs typeface="Calibri" charset="0"/>
              </a:rPr>
              <a:t> </a:t>
            </a:r>
            <a:r>
              <a:rPr lang="en-US" sz="2000" b="1" dirty="0" smtClean="0">
                <a:ea typeface="Calibri" charset="0"/>
                <a:cs typeface="Calibri" charset="0"/>
              </a:rPr>
              <a:t>recovered</a:t>
            </a:r>
            <a:endParaRPr lang="en-US" sz="1800" b="1" dirty="0" smtClean="0">
              <a:ea typeface="Calibri" charset="0"/>
              <a:cs typeface="Calibri" charset="0"/>
            </a:endParaRPr>
          </a:p>
          <a:p>
            <a:pPr marL="685800" lvl="1"/>
            <a:r>
              <a:rPr lang="en-US" sz="1800" dirty="0" smtClean="0">
                <a:ea typeface="Calibri" charset="0"/>
                <a:cs typeface="Calibri" charset="0"/>
              </a:rPr>
              <a:t>Rate </a:t>
            </a:r>
            <a:r>
              <a:rPr lang="en-US" sz="1800" dirty="0" smtClean="0">
                <a:ea typeface="Calibri" charset="0"/>
                <a:cs typeface="Calibri" charset="0"/>
              </a:rPr>
              <a:t>flexibility is an important aspect to revenue management. </a:t>
            </a:r>
            <a:r>
              <a:rPr lang="en-US" sz="1800" dirty="0"/>
              <a:t>I</a:t>
            </a:r>
            <a:r>
              <a:rPr lang="en-US" sz="1800" dirty="0" smtClean="0"/>
              <a:t>t </a:t>
            </a:r>
            <a:r>
              <a:rPr lang="en-US" sz="1800" dirty="0"/>
              <a:t>allows you to </a:t>
            </a:r>
            <a:r>
              <a:rPr lang="en-US" sz="1800" dirty="0" err="1" smtClean="0"/>
              <a:t>optimise</a:t>
            </a:r>
            <a:r>
              <a:rPr lang="en-US" sz="1800" dirty="0" smtClean="0"/>
              <a:t> prices </a:t>
            </a:r>
            <a:r>
              <a:rPr lang="en-US" sz="1800" dirty="0" smtClean="0"/>
              <a:t>for the </a:t>
            </a:r>
            <a:r>
              <a:rPr lang="en-US" sz="1800" dirty="0"/>
              <a:t>different </a:t>
            </a:r>
            <a:r>
              <a:rPr lang="en-US" sz="1800" dirty="0" smtClean="0"/>
              <a:t>segments.</a:t>
            </a:r>
            <a:r>
              <a:rPr lang="en-US" sz="1800" dirty="0" smtClean="0">
                <a:ea typeface="Calibri" charset="0"/>
                <a:cs typeface="Calibri" charset="0"/>
              </a:rPr>
              <a:t> </a:t>
            </a:r>
          </a:p>
          <a:p>
            <a:pPr marL="685800" lvl="1"/>
            <a:r>
              <a:rPr lang="en-US" sz="1800" dirty="0" smtClean="0">
                <a:ea typeface="Calibri" charset="0"/>
                <a:cs typeface="Calibri" charset="0"/>
              </a:rPr>
              <a:t> </a:t>
            </a:r>
            <a:r>
              <a:rPr lang="en-US" sz="1800" dirty="0" smtClean="0">
                <a:ea typeface="Calibri" charset="0"/>
                <a:cs typeface="Calibri" charset="0"/>
              </a:rPr>
              <a:t>Drive volume for occupancy and to achieve revenue par available room (</a:t>
            </a:r>
            <a:r>
              <a:rPr lang="en-US" sz="1800" dirty="0" err="1" smtClean="0">
                <a:ea typeface="Calibri" charset="0"/>
                <a:cs typeface="Calibri" charset="0"/>
              </a:rPr>
              <a:t>Revpar</a:t>
            </a:r>
            <a:r>
              <a:rPr lang="en-US" sz="1800" dirty="0" smtClean="0">
                <a:ea typeface="Calibri" charset="0"/>
                <a:cs typeface="Calibri" charset="0"/>
              </a:rPr>
              <a:t>) </a:t>
            </a:r>
            <a:r>
              <a:rPr lang="en-US" sz="1800" dirty="0" smtClean="0">
                <a:ea typeface="Calibri" charset="0"/>
                <a:cs typeface="Calibri" charset="0"/>
              </a:rPr>
              <a:t>rather </a:t>
            </a:r>
            <a:r>
              <a:rPr lang="en-US" sz="1800" dirty="0" smtClean="0">
                <a:ea typeface="Calibri" charset="0"/>
                <a:cs typeface="Calibri" charset="0"/>
              </a:rPr>
              <a:t>than average daily rate (ADR). </a:t>
            </a:r>
          </a:p>
          <a:p>
            <a:pPr marL="400050" lvl="1" indent="0">
              <a:buNone/>
            </a:pPr>
            <a:r>
              <a:rPr lang="en-US" sz="1800" b="1" dirty="0" smtClean="0">
                <a:ea typeface="Calibri" charset="0"/>
                <a:cs typeface="Calibri" charset="0"/>
              </a:rPr>
              <a:t>	</a:t>
            </a:r>
            <a:r>
              <a:rPr lang="en-US" sz="2000" b="1" dirty="0" smtClean="0">
                <a:ea typeface="Calibri" charset="0"/>
                <a:cs typeface="Calibri" charset="0"/>
              </a:rPr>
              <a:t>Offer value instead of </a:t>
            </a:r>
            <a:r>
              <a:rPr lang="en-US" sz="2000" b="1" dirty="0" smtClean="0">
                <a:ea typeface="Calibri" charset="0"/>
                <a:cs typeface="Calibri" charset="0"/>
              </a:rPr>
              <a:t>discounts</a:t>
            </a:r>
            <a:endParaRPr lang="en-US" sz="2000" dirty="0" smtClean="0">
              <a:ea typeface="Calibri" charset="0"/>
              <a:cs typeface="Calibri" charset="0"/>
            </a:endParaRPr>
          </a:p>
          <a:p>
            <a:pPr marL="685800" lvl="1"/>
            <a:r>
              <a:rPr lang="en-US" sz="1800" dirty="0" smtClean="0">
                <a:ea typeface="Calibri" charset="0"/>
                <a:cs typeface="Calibri" charset="0"/>
              </a:rPr>
              <a:t>Just </a:t>
            </a:r>
            <a:r>
              <a:rPr lang="en-US" sz="1800" dirty="0">
                <a:ea typeface="Calibri" charset="0"/>
                <a:cs typeface="Calibri" charset="0"/>
              </a:rPr>
              <a:t>dropping your rates will have only a limited impact since demand is </a:t>
            </a:r>
            <a:r>
              <a:rPr lang="en-US" sz="1800" dirty="0" smtClean="0">
                <a:ea typeface="Calibri" charset="0"/>
                <a:cs typeface="Calibri" charset="0"/>
              </a:rPr>
              <a:t>lower </a:t>
            </a:r>
            <a:r>
              <a:rPr lang="en-US" sz="1800" dirty="0" smtClean="0">
                <a:ea typeface="Calibri" charset="0"/>
                <a:cs typeface="Calibri" charset="0"/>
              </a:rPr>
              <a:t>overall</a:t>
            </a:r>
            <a:r>
              <a:rPr lang="en-US" sz="1800" dirty="0">
                <a:ea typeface="Calibri" charset="0"/>
                <a:cs typeface="Calibri" charset="0"/>
              </a:rPr>
              <a:t>. </a:t>
            </a:r>
            <a:r>
              <a:rPr lang="en-US" sz="1800" dirty="0">
                <a:ea typeface="Calibri" charset="0"/>
                <a:cs typeface="Calibri" charset="0"/>
              </a:rPr>
              <a:t> </a:t>
            </a:r>
            <a:r>
              <a:rPr lang="en-US" sz="1800" dirty="0" smtClean="0">
                <a:ea typeface="Calibri" charset="0"/>
                <a:cs typeface="Calibri" charset="0"/>
              </a:rPr>
              <a:t>Rather </a:t>
            </a:r>
            <a:r>
              <a:rPr lang="en-US" sz="1800" dirty="0" smtClean="0">
                <a:ea typeface="Calibri" charset="0"/>
                <a:cs typeface="Calibri" charset="0"/>
              </a:rPr>
              <a:t>than </a:t>
            </a:r>
            <a:r>
              <a:rPr lang="en-US" sz="1800" dirty="0">
                <a:ea typeface="Calibri" charset="0"/>
                <a:cs typeface="Calibri" charset="0"/>
              </a:rPr>
              <a:t>giving huge </a:t>
            </a:r>
            <a:r>
              <a:rPr lang="en-US" sz="1800" dirty="0" smtClean="0">
                <a:ea typeface="Calibri" charset="0"/>
                <a:cs typeface="Calibri" charset="0"/>
              </a:rPr>
              <a:t>discounts, offer </a:t>
            </a:r>
            <a:r>
              <a:rPr lang="en-US" sz="1800" dirty="0">
                <a:ea typeface="Calibri" charset="0"/>
                <a:cs typeface="Calibri" charset="0"/>
              </a:rPr>
              <a:t>rate plan and  </a:t>
            </a:r>
            <a:r>
              <a:rPr lang="en-US" sz="1800" dirty="0" smtClean="0">
                <a:ea typeface="Calibri" charset="0"/>
                <a:cs typeface="Calibri" charset="0"/>
              </a:rPr>
              <a:t>promotions </a:t>
            </a:r>
            <a:r>
              <a:rPr lang="en-US" sz="1800" dirty="0">
                <a:ea typeface="Calibri" charset="0"/>
                <a:cs typeface="Calibri" charset="0"/>
              </a:rPr>
              <a:t>with </a:t>
            </a:r>
            <a:r>
              <a:rPr lang="en-US" sz="1800" dirty="0" smtClean="0">
                <a:ea typeface="Calibri" charset="0"/>
                <a:cs typeface="Calibri" charset="0"/>
              </a:rPr>
              <a:t>extra </a:t>
            </a:r>
            <a:r>
              <a:rPr lang="en-US" sz="1800" dirty="0">
                <a:ea typeface="Calibri" charset="0"/>
                <a:cs typeface="Calibri" charset="0"/>
              </a:rPr>
              <a:t>value that </a:t>
            </a:r>
            <a:r>
              <a:rPr lang="en-US" sz="1800" dirty="0" smtClean="0">
                <a:ea typeface="Calibri" charset="0"/>
                <a:cs typeface="Calibri" charset="0"/>
              </a:rPr>
              <a:t>promise </a:t>
            </a:r>
            <a:r>
              <a:rPr lang="en-US" sz="1800" dirty="0">
                <a:ea typeface="Calibri" charset="0"/>
                <a:cs typeface="Calibri" charset="0"/>
              </a:rPr>
              <a:t>guests </a:t>
            </a:r>
            <a:r>
              <a:rPr lang="en-US" sz="1800" dirty="0" smtClean="0">
                <a:ea typeface="Calibri" charset="0"/>
                <a:cs typeface="Calibri" charset="0"/>
              </a:rPr>
              <a:t>a </a:t>
            </a:r>
            <a:r>
              <a:rPr lang="en-US" sz="1800" dirty="0">
                <a:ea typeface="Calibri" charset="0"/>
                <a:cs typeface="Calibri" charset="0"/>
              </a:rPr>
              <a:t>fun stay and great </a:t>
            </a:r>
            <a:r>
              <a:rPr lang="en-US" sz="1800" dirty="0" smtClean="0">
                <a:ea typeface="Calibri" charset="0"/>
                <a:cs typeface="Calibri" charset="0"/>
              </a:rPr>
              <a:t>experiences</a:t>
            </a:r>
            <a:r>
              <a:rPr lang="en-US" sz="1800" dirty="0">
                <a:ea typeface="Calibri" charset="0"/>
                <a:cs typeface="Calibri" charset="0"/>
              </a:rPr>
              <a:t>.</a:t>
            </a:r>
          </a:p>
          <a:p>
            <a:pPr marL="457200" lvl="1" indent="0">
              <a:buNone/>
            </a:pPr>
            <a:r>
              <a:rPr lang="en-US" sz="2000" b="1" dirty="0">
                <a:ea typeface="Calibri" charset="0"/>
                <a:cs typeface="Calibri" charset="0"/>
              </a:rPr>
              <a:t>Adopt total revenue management – What more can I do to generate more revenue </a:t>
            </a:r>
            <a:r>
              <a:rPr lang="en-US" sz="2000" b="1" dirty="0" smtClean="0">
                <a:ea typeface="Calibri" charset="0"/>
                <a:cs typeface="Calibri" charset="0"/>
              </a:rPr>
              <a:t>approach</a:t>
            </a:r>
            <a:endParaRPr lang="en-US" sz="1800" b="1" dirty="0">
              <a:ea typeface="Calibri" charset="0"/>
              <a:cs typeface="Calibri" charset="0"/>
            </a:endParaRPr>
          </a:p>
          <a:p>
            <a:pPr marL="685800" lvl="1"/>
            <a:r>
              <a:rPr lang="en-US" sz="1800" dirty="0" smtClean="0">
                <a:ea typeface="Calibri" charset="0"/>
                <a:cs typeface="Calibri" charset="0"/>
              </a:rPr>
              <a:t>Revenue </a:t>
            </a:r>
            <a:r>
              <a:rPr lang="en-US" sz="1800" dirty="0">
                <a:ea typeface="Calibri" charset="0"/>
                <a:cs typeface="Calibri" charset="0"/>
              </a:rPr>
              <a:t>management is no longer just about room revenue. It is time </a:t>
            </a:r>
            <a:r>
              <a:rPr lang="en-US" sz="1800" dirty="0" smtClean="0">
                <a:ea typeface="Calibri" charset="0"/>
                <a:cs typeface="Calibri" charset="0"/>
              </a:rPr>
              <a:t>to look at </a:t>
            </a:r>
            <a:r>
              <a:rPr lang="en-US" sz="1800" dirty="0">
                <a:ea typeface="Calibri" charset="0"/>
                <a:cs typeface="Calibri" charset="0"/>
              </a:rPr>
              <a:t>the </a:t>
            </a:r>
            <a:r>
              <a:rPr lang="en-US" sz="1800" dirty="0" smtClean="0">
                <a:ea typeface="Calibri" charset="0"/>
                <a:cs typeface="Calibri" charset="0"/>
              </a:rPr>
              <a:t>complete </a:t>
            </a:r>
            <a:r>
              <a:rPr lang="en-US" sz="1800" dirty="0">
                <a:ea typeface="Calibri" charset="0"/>
                <a:cs typeface="Calibri" charset="0"/>
              </a:rPr>
              <a:t>customer journey and avenues </a:t>
            </a:r>
            <a:r>
              <a:rPr lang="en-US" sz="1800" dirty="0" smtClean="0">
                <a:ea typeface="Calibri" charset="0"/>
                <a:cs typeface="Calibri" charset="0"/>
              </a:rPr>
              <a:t>on how </a:t>
            </a:r>
            <a:r>
              <a:rPr lang="en-US" sz="1800" dirty="0">
                <a:ea typeface="Calibri" charset="0"/>
                <a:cs typeface="Calibri" charset="0"/>
              </a:rPr>
              <a:t>to </a:t>
            </a:r>
            <a:r>
              <a:rPr lang="en-US" sz="1800" dirty="0" err="1">
                <a:ea typeface="Calibri" charset="0"/>
                <a:cs typeface="Calibri" charset="0"/>
              </a:rPr>
              <a:t>optimise</a:t>
            </a:r>
            <a:r>
              <a:rPr lang="en-US" sz="1800" dirty="0">
                <a:ea typeface="Calibri" charset="0"/>
                <a:cs typeface="Calibri" charset="0"/>
              </a:rPr>
              <a:t> it to </a:t>
            </a:r>
            <a:r>
              <a:rPr lang="en-US" sz="1800" dirty="0" smtClean="0">
                <a:ea typeface="Calibri" charset="0"/>
                <a:cs typeface="Calibri" charset="0"/>
              </a:rPr>
              <a:t>drive revenue </a:t>
            </a:r>
            <a:r>
              <a:rPr lang="en-US" sz="1800" dirty="0">
                <a:ea typeface="Calibri" charset="0"/>
                <a:cs typeface="Calibri" charset="0"/>
              </a:rPr>
              <a:t>in </a:t>
            </a:r>
            <a:r>
              <a:rPr lang="en-US" sz="1800" dirty="0" smtClean="0">
                <a:ea typeface="Calibri" charset="0"/>
                <a:cs typeface="Calibri" charset="0"/>
              </a:rPr>
              <a:t>other </a:t>
            </a:r>
            <a:r>
              <a:rPr lang="en-US" sz="1800" dirty="0" smtClean="0">
                <a:ea typeface="Calibri" charset="0"/>
                <a:cs typeface="Calibri" charset="0"/>
              </a:rPr>
              <a:t>departments as well</a:t>
            </a:r>
            <a:r>
              <a:rPr lang="en-US" sz="1800" dirty="0">
                <a:ea typeface="Calibri" charset="0"/>
                <a:cs typeface="Calibri" charset="0"/>
              </a:rPr>
              <a:t>. This increases in-house spend </a:t>
            </a:r>
            <a:r>
              <a:rPr lang="en-US" sz="1800" dirty="0" smtClean="0">
                <a:ea typeface="Calibri" charset="0"/>
                <a:cs typeface="Calibri" charset="0"/>
              </a:rPr>
              <a:t>and </a:t>
            </a:r>
            <a:r>
              <a:rPr lang="en-US" sz="1800" dirty="0">
                <a:ea typeface="Calibri" charset="0"/>
                <a:cs typeface="Calibri" charset="0"/>
              </a:rPr>
              <a:t>gives you </a:t>
            </a:r>
            <a:r>
              <a:rPr lang="en-US" sz="1800" dirty="0" smtClean="0">
                <a:ea typeface="Calibri" charset="0"/>
                <a:cs typeface="Calibri" charset="0"/>
              </a:rPr>
              <a:t>more 	chances </a:t>
            </a:r>
            <a:r>
              <a:rPr lang="en-US" sz="1800" dirty="0">
                <a:ea typeface="Calibri" charset="0"/>
                <a:cs typeface="Calibri" charset="0"/>
              </a:rPr>
              <a:t>to wow </a:t>
            </a:r>
            <a:r>
              <a:rPr lang="en-US" sz="1800" dirty="0" smtClean="0">
                <a:ea typeface="Calibri" charset="0"/>
                <a:cs typeface="Calibri" charset="0"/>
              </a:rPr>
              <a:t>guests with </a:t>
            </a:r>
            <a:r>
              <a:rPr lang="en-US" sz="1800" dirty="0">
                <a:ea typeface="Calibri" charset="0"/>
                <a:cs typeface="Calibri" charset="0"/>
              </a:rPr>
              <a:t>your </a:t>
            </a:r>
            <a:r>
              <a:rPr lang="en-US" sz="1800" dirty="0" smtClean="0">
                <a:ea typeface="Calibri" charset="0"/>
                <a:cs typeface="Calibri" charset="0"/>
              </a:rPr>
              <a:t>amazing service delivery.</a:t>
            </a:r>
            <a:endParaRPr lang="en-US" sz="1800" dirty="0">
              <a:ea typeface="Calibri" charset="0"/>
              <a:cs typeface="Calibri" charset="0"/>
            </a:endParaRPr>
          </a:p>
        </p:txBody>
      </p:sp>
    </p:spTree>
    <p:extLst>
      <p:ext uri="{BB962C8B-B14F-4D97-AF65-F5344CB8AC3E}">
        <p14:creationId xmlns:p14="http://schemas.microsoft.com/office/powerpoint/2010/main" val="1215448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4737"/>
            <a:ext cx="8596668" cy="704193"/>
          </a:xfrm>
        </p:spPr>
        <p:txBody>
          <a:bodyPr>
            <a:normAutofit/>
          </a:bodyPr>
          <a:lstStyle/>
          <a:p>
            <a:r>
              <a:rPr lang="en-US" dirty="0" smtClean="0"/>
              <a:t>Marketing Strategies</a:t>
            </a:r>
            <a:endParaRPr lang="en-US" dirty="0"/>
          </a:p>
        </p:txBody>
      </p:sp>
      <p:sp>
        <p:nvSpPr>
          <p:cNvPr id="3" name="Content Placeholder 2"/>
          <p:cNvSpPr>
            <a:spLocks noGrp="1"/>
          </p:cNvSpPr>
          <p:nvPr>
            <p:ph idx="1"/>
          </p:nvPr>
        </p:nvSpPr>
        <p:spPr>
          <a:xfrm>
            <a:off x="653270" y="696255"/>
            <a:ext cx="10175150" cy="5262184"/>
          </a:xfrm>
        </p:spPr>
        <p:txBody>
          <a:bodyPr>
            <a:noAutofit/>
          </a:bodyPr>
          <a:lstStyle/>
          <a:p>
            <a:pPr marL="0" indent="0">
              <a:buNone/>
            </a:pPr>
            <a:r>
              <a:rPr lang="en-US" b="1" dirty="0" smtClean="0"/>
              <a:t>	</a:t>
            </a:r>
          </a:p>
          <a:p>
            <a:pPr marL="0" indent="0">
              <a:buNone/>
            </a:pPr>
            <a:r>
              <a:rPr lang="en-US" b="1" dirty="0"/>
              <a:t>	</a:t>
            </a:r>
            <a:r>
              <a:rPr lang="en-US" b="1" dirty="0" smtClean="0"/>
              <a:t>Realign </a:t>
            </a:r>
            <a:r>
              <a:rPr lang="en-US" b="1" dirty="0" smtClean="0"/>
              <a:t>your focus on </a:t>
            </a:r>
            <a:r>
              <a:rPr lang="en-US" b="1" dirty="0"/>
              <a:t>marketing activities with the highest return </a:t>
            </a:r>
            <a:r>
              <a:rPr lang="en-US" b="1" dirty="0" smtClean="0"/>
              <a:t>on</a:t>
            </a:r>
          </a:p>
          <a:p>
            <a:pPr marL="0" indent="0">
              <a:buNone/>
            </a:pPr>
            <a:r>
              <a:rPr lang="en-US" b="1" dirty="0" smtClean="0"/>
              <a:t> 	investment and </a:t>
            </a:r>
            <a:r>
              <a:rPr lang="en-US" b="1" dirty="0" smtClean="0"/>
              <a:t>better search engine optimization</a:t>
            </a:r>
            <a:r>
              <a:rPr lang="en-US" dirty="0"/>
              <a:t> </a:t>
            </a:r>
            <a:r>
              <a:rPr lang="en-US" b="1" dirty="0"/>
              <a:t>for your hotel</a:t>
            </a:r>
            <a:r>
              <a:rPr lang="en-US" sz="1600" dirty="0"/>
              <a:t>. </a:t>
            </a:r>
            <a:endParaRPr lang="en-US" sz="1600" dirty="0" smtClean="0"/>
          </a:p>
          <a:p>
            <a:r>
              <a:rPr lang="en-US" sz="1600" dirty="0"/>
              <a:t>	</a:t>
            </a:r>
            <a:r>
              <a:rPr lang="en-US" dirty="0" smtClean="0"/>
              <a:t>This </a:t>
            </a:r>
            <a:r>
              <a:rPr lang="en-US" dirty="0" smtClean="0"/>
              <a:t>could entail </a:t>
            </a:r>
            <a:r>
              <a:rPr lang="en-US" dirty="0"/>
              <a:t>focusing your </a:t>
            </a:r>
            <a:r>
              <a:rPr lang="en-US" dirty="0" smtClean="0"/>
              <a:t>drive </a:t>
            </a:r>
            <a:r>
              <a:rPr lang="en-US" dirty="0"/>
              <a:t>on social </a:t>
            </a:r>
            <a:r>
              <a:rPr lang="en-US" dirty="0" smtClean="0"/>
              <a:t>media and advertisements. </a:t>
            </a:r>
          </a:p>
          <a:p>
            <a:r>
              <a:rPr lang="en-US" dirty="0"/>
              <a:t>	</a:t>
            </a:r>
            <a:r>
              <a:rPr lang="en-US" dirty="0" smtClean="0"/>
              <a:t>Endeavour </a:t>
            </a:r>
            <a:r>
              <a:rPr lang="en-US" dirty="0" smtClean="0"/>
              <a:t>to improve website visibility </a:t>
            </a:r>
            <a:r>
              <a:rPr lang="en-US" dirty="0"/>
              <a:t>on search engine results </a:t>
            </a:r>
            <a:r>
              <a:rPr lang="en-US" dirty="0" smtClean="0"/>
              <a:t>pages. </a:t>
            </a:r>
          </a:p>
          <a:p>
            <a:pPr marL="0" indent="0">
              <a:buNone/>
            </a:pPr>
            <a:r>
              <a:rPr lang="en-US" b="1" dirty="0" smtClean="0"/>
              <a:t>	Focus </a:t>
            </a:r>
            <a:r>
              <a:rPr lang="en-US" b="1" dirty="0" smtClean="0"/>
              <a:t>on your local community</a:t>
            </a:r>
            <a:r>
              <a:rPr lang="en-US" dirty="0" smtClean="0"/>
              <a:t> because international travel may take longer to </a:t>
            </a:r>
            <a:r>
              <a:rPr lang="en-US" dirty="0" smtClean="0"/>
              <a:t>	bounce back</a:t>
            </a:r>
            <a:r>
              <a:rPr lang="en-US" dirty="0" smtClean="0"/>
              <a:t>. </a:t>
            </a:r>
          </a:p>
          <a:p>
            <a:r>
              <a:rPr lang="en-US" sz="1600" dirty="0"/>
              <a:t>	</a:t>
            </a:r>
            <a:r>
              <a:rPr lang="en-US" dirty="0" smtClean="0"/>
              <a:t>Offer </a:t>
            </a:r>
            <a:r>
              <a:rPr lang="en-US" dirty="0"/>
              <a:t>deals and promotions around school or public holidays and other specials </a:t>
            </a:r>
            <a:r>
              <a:rPr lang="en-US" dirty="0" smtClean="0"/>
              <a:t>	customers can </a:t>
            </a:r>
            <a:r>
              <a:rPr lang="en-US" dirty="0"/>
              <a:t>easily take advantage of</a:t>
            </a:r>
            <a:endParaRPr lang="en-US" dirty="0" smtClean="0"/>
          </a:p>
          <a:p>
            <a:r>
              <a:rPr lang="en-US" dirty="0" smtClean="0"/>
              <a:t>	</a:t>
            </a:r>
            <a:r>
              <a:rPr lang="en-US" dirty="0" smtClean="0"/>
              <a:t>Consider </a:t>
            </a:r>
            <a:r>
              <a:rPr lang="en-US" dirty="0" smtClean="0"/>
              <a:t>partnering with Travel Agents and Tour Operators to drive domestic </a:t>
            </a:r>
            <a:r>
              <a:rPr lang="en-US" dirty="0" smtClean="0"/>
              <a:t>tourism</a:t>
            </a:r>
            <a:endParaRPr lang="en-US" dirty="0"/>
          </a:p>
          <a:p>
            <a:pPr marL="0" indent="0">
              <a:buNone/>
            </a:pPr>
            <a:r>
              <a:rPr lang="en-US" b="1" dirty="0" smtClean="0"/>
              <a:t>	Offer </a:t>
            </a:r>
            <a:r>
              <a:rPr lang="en-US" b="1" dirty="0"/>
              <a:t>creative promotions</a:t>
            </a:r>
            <a:r>
              <a:rPr lang="en-US" dirty="0"/>
              <a:t> </a:t>
            </a:r>
            <a:r>
              <a:rPr lang="en-US" b="1" dirty="0"/>
              <a:t>to tap into new </a:t>
            </a:r>
            <a:r>
              <a:rPr lang="en-US" b="1" dirty="0" smtClean="0"/>
              <a:t>markets</a:t>
            </a:r>
            <a:endParaRPr lang="en-US" dirty="0" smtClean="0"/>
          </a:p>
          <a:p>
            <a:r>
              <a:rPr lang="en-US" sz="1600" dirty="0"/>
              <a:t>	</a:t>
            </a:r>
            <a:r>
              <a:rPr lang="en-US" dirty="0" smtClean="0"/>
              <a:t>Provide </a:t>
            </a:r>
            <a:r>
              <a:rPr lang="en-US" dirty="0"/>
              <a:t>something unique that will get people’s attention. This can exist of </a:t>
            </a:r>
            <a:r>
              <a:rPr lang="en-US" dirty="0" smtClean="0"/>
              <a:t>special 	family 	packages</a:t>
            </a:r>
            <a:r>
              <a:rPr lang="en-US" dirty="0" smtClean="0"/>
              <a:t>, wedding /birthday anniversaries </a:t>
            </a:r>
            <a:r>
              <a:rPr lang="en-US" dirty="0"/>
              <a:t>that include fun entertainment </a:t>
            </a:r>
            <a:r>
              <a:rPr lang="en-US" dirty="0" smtClean="0"/>
              <a:t>	options and shows</a:t>
            </a:r>
            <a:r>
              <a:rPr lang="en-US" dirty="0" smtClean="0"/>
              <a:t>.</a:t>
            </a:r>
          </a:p>
          <a:p>
            <a:r>
              <a:rPr lang="en-US" dirty="0" smtClean="0"/>
              <a:t>	</a:t>
            </a:r>
            <a:r>
              <a:rPr lang="en-US" dirty="0" smtClean="0"/>
              <a:t>Offer </a:t>
            </a:r>
            <a:r>
              <a:rPr lang="en-US" dirty="0"/>
              <a:t>Staycation style hotel packages promoting local </a:t>
            </a:r>
            <a:r>
              <a:rPr lang="en-US" dirty="0" smtClean="0"/>
              <a:t>destinations</a:t>
            </a:r>
          </a:p>
          <a:p>
            <a:r>
              <a:rPr lang="en-US" dirty="0"/>
              <a:t>	</a:t>
            </a:r>
            <a:r>
              <a:rPr lang="en-US" dirty="0" smtClean="0"/>
              <a:t>Partnering </a:t>
            </a:r>
            <a:r>
              <a:rPr lang="en-US" dirty="0" smtClean="0"/>
              <a:t>with local Airlines for packages.</a:t>
            </a:r>
            <a:endParaRPr lang="en-US" dirty="0"/>
          </a:p>
        </p:txBody>
      </p:sp>
      <p:pic>
        <p:nvPicPr>
          <p:cNvPr id="6" name="Picture 5"/>
          <p:cNvPicPr>
            <a:picLocks noChangeAspect="1"/>
          </p:cNvPicPr>
          <p:nvPr/>
        </p:nvPicPr>
        <p:blipFill>
          <a:blip r:embed="rId2"/>
          <a:stretch>
            <a:fillRect/>
          </a:stretch>
        </p:blipFill>
        <p:spPr>
          <a:xfrm>
            <a:off x="8732631" y="97421"/>
            <a:ext cx="3335045" cy="1783017"/>
          </a:xfrm>
          <a:prstGeom prst="rect">
            <a:avLst/>
          </a:prstGeom>
        </p:spPr>
      </p:pic>
    </p:spTree>
    <p:extLst>
      <p:ext uri="{BB962C8B-B14F-4D97-AF65-F5344CB8AC3E}">
        <p14:creationId xmlns:p14="http://schemas.microsoft.com/office/powerpoint/2010/main" val="174425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850821" cy="993027"/>
          </a:xfrm>
        </p:spPr>
        <p:txBody>
          <a:bodyPr>
            <a:normAutofit fontScale="90000"/>
          </a:bodyPr>
          <a:lstStyle/>
          <a:p>
            <a:r>
              <a:rPr lang="en-US" dirty="0" smtClean="0"/>
              <a:t>Strategies to Redefine Meetings Incentive Conference and Events (MICE)</a:t>
            </a:r>
            <a:br>
              <a:rPr lang="en-US" dirty="0" smtClean="0"/>
            </a:br>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838201" y="1359579"/>
            <a:ext cx="9160042" cy="5186834"/>
          </a:xfrm>
        </p:spPr>
        <p:txBody>
          <a:bodyPr>
            <a:normAutofit lnSpcReduction="10000"/>
          </a:bodyPr>
          <a:lstStyle/>
          <a:p>
            <a:pPr marL="0" indent="0">
              <a:buNone/>
            </a:pPr>
            <a:endParaRPr lang="en-US" dirty="0"/>
          </a:p>
          <a:p>
            <a:pPr marL="0" indent="0">
              <a:buNone/>
            </a:pPr>
            <a:r>
              <a:rPr lang="en-US" sz="2000" b="1" dirty="0"/>
              <a:t> </a:t>
            </a:r>
            <a:r>
              <a:rPr lang="en-US" sz="2000" b="1" dirty="0" smtClean="0"/>
              <a:t>    </a:t>
            </a:r>
            <a:r>
              <a:rPr lang="en-US" sz="2000" b="1" dirty="0" smtClean="0"/>
              <a:t>Redefining </a:t>
            </a:r>
            <a:r>
              <a:rPr lang="en-US" sz="2000" b="1" dirty="0" smtClean="0"/>
              <a:t>Meetings Incentive Conference and Events (MICE)</a:t>
            </a:r>
          </a:p>
          <a:p>
            <a:r>
              <a:rPr lang="en-US" dirty="0" smtClean="0"/>
              <a:t>Redesign meeting rooms and spaces to meet the new norm of physical distancing.  New set ups should be displayed on your websites</a:t>
            </a:r>
          </a:p>
          <a:p>
            <a:r>
              <a:rPr lang="en-US" dirty="0" smtClean="0"/>
              <a:t>Transformation of some existing meeting spaces from physical to virtual.  Some customers will still prefer to have virtual meetings in the hotels for better experience </a:t>
            </a:r>
          </a:p>
          <a:p>
            <a:r>
              <a:rPr lang="en-US" dirty="0" smtClean="0"/>
              <a:t>Availability of effective ICT infrastructure for virtual meetings</a:t>
            </a:r>
          </a:p>
          <a:p>
            <a:r>
              <a:rPr lang="en-US" dirty="0" smtClean="0"/>
              <a:t>Drive weekend events – entertainment shows, low budget functions and rooms</a:t>
            </a:r>
          </a:p>
          <a:p>
            <a:r>
              <a:rPr lang="en-US" dirty="0" smtClean="0"/>
              <a:t>Follow up on cancelled bookings during lock down</a:t>
            </a:r>
          </a:p>
          <a:p>
            <a:r>
              <a:rPr lang="en-US" dirty="0" smtClean="0"/>
              <a:t>Bring back old business – BBOB</a:t>
            </a:r>
          </a:p>
          <a:p>
            <a:r>
              <a:rPr lang="en-US" dirty="0" smtClean="0"/>
              <a:t>Create special offers for AGMs and focus on agencies that have per diem </a:t>
            </a:r>
          </a:p>
          <a:p>
            <a:r>
              <a:rPr lang="en-US" dirty="0" smtClean="0"/>
              <a:t>Proactively follow up for government ministries and get their calendar of activities </a:t>
            </a:r>
          </a:p>
          <a:p>
            <a:pPr marL="0" indent="0">
              <a:buNone/>
            </a:pPr>
            <a:endParaRPr lang="en-US" dirty="0" smtClean="0"/>
          </a:p>
          <a:p>
            <a:endParaRPr lang="en-US" dirty="0" smtClean="0"/>
          </a:p>
          <a:p>
            <a:pPr marL="0" indent="0">
              <a:buNone/>
            </a:pPr>
            <a:endParaRPr lang="en-US" dirty="0" smtClean="0"/>
          </a:p>
        </p:txBody>
      </p:sp>
      <p:pic>
        <p:nvPicPr>
          <p:cNvPr id="4" name="Picture 3"/>
          <p:cNvPicPr>
            <a:picLocks noChangeAspect="1"/>
          </p:cNvPicPr>
          <p:nvPr/>
        </p:nvPicPr>
        <p:blipFill>
          <a:blip r:embed="rId2"/>
          <a:stretch>
            <a:fillRect/>
          </a:stretch>
        </p:blipFill>
        <p:spPr>
          <a:xfrm>
            <a:off x="9260272" y="123324"/>
            <a:ext cx="2857500" cy="2857500"/>
          </a:xfrm>
          <a:prstGeom prst="rect">
            <a:avLst/>
          </a:prstGeom>
        </p:spPr>
      </p:pic>
    </p:spTree>
    <p:extLst>
      <p:ext uri="{BB962C8B-B14F-4D97-AF65-F5344CB8AC3E}">
        <p14:creationId xmlns:p14="http://schemas.microsoft.com/office/powerpoint/2010/main" val="79201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2439</TotalTime>
  <Words>698</Words>
  <Application>Microsoft Macintosh PowerPoint</Application>
  <PresentationFormat>Widescreen</PresentationFormat>
  <Paragraphs>109</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Century Gothic</vt:lpstr>
      <vt:lpstr>Wingdings 3</vt:lpstr>
      <vt:lpstr>Arial</vt:lpstr>
      <vt:lpstr>Facet</vt:lpstr>
      <vt:lpstr>PowerPoint Presentation</vt:lpstr>
      <vt:lpstr>Burdens faced by the Hospitality Sector</vt:lpstr>
      <vt:lpstr>Occupancy Trend in Nigeria</vt:lpstr>
      <vt:lpstr>Strategies to Build Back Better (BBB) in the Hospitality Sector  </vt:lpstr>
      <vt:lpstr>Revenue Management Strategies</vt:lpstr>
      <vt:lpstr>Revenue Management Strategies Cont’d</vt:lpstr>
      <vt:lpstr>Revenue Management Strategies Cont’d</vt:lpstr>
      <vt:lpstr>Marketing Strategies</vt:lpstr>
      <vt:lpstr>Strategies to Redefine Meetings Incentive Conference and Events (MICE)   </vt:lpstr>
      <vt:lpstr>Food &amp; Beverage Strategies</vt:lpstr>
      <vt:lpstr>Food &amp; Beverage Strategies Cont’d</vt:lpstr>
      <vt:lpstr>Food &amp; Beverage Strategies Cont’d</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African Tourism Day 2020</dc:title>
  <dc:creator>ebi sehimodei</dc:creator>
  <cp:lastModifiedBy>Microsoft Office User</cp:lastModifiedBy>
  <cp:revision>99</cp:revision>
  <dcterms:created xsi:type="dcterms:W3CDTF">2020-11-23T19:39:29Z</dcterms:created>
  <dcterms:modified xsi:type="dcterms:W3CDTF">2020-11-25T23:50:27Z</dcterms:modified>
</cp:coreProperties>
</file>